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sldIdLst>
    <p:sldId id="256" r:id="rId3"/>
    <p:sldId id="265" r:id="rId4"/>
    <p:sldId id="257" r:id="rId5"/>
    <p:sldId id="258" r:id="rId6"/>
    <p:sldId id="259" r:id="rId7"/>
    <p:sldId id="266" r:id="rId8"/>
    <p:sldId id="260" r:id="rId9"/>
    <p:sldId id="261" r:id="rId10"/>
    <p:sldId id="267" r:id="rId11"/>
    <p:sldId id="263" r:id="rId12"/>
    <p:sldId id="268" r:id="rId13"/>
    <p:sldId id="262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865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192" userDrawn="1">
          <p15:clr>
            <a:srgbClr val="A4A3A4"/>
          </p15:clr>
        </p15:guide>
        <p15:guide id="3" orient="horz" pos="10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2" autoAdjust="0"/>
    <p:restoredTop sz="96301"/>
  </p:normalViewPr>
  <p:slideViewPr>
    <p:cSldViewPr snapToGrid="0" showGuides="1">
      <p:cViewPr varScale="1">
        <p:scale>
          <a:sx n="127" d="100"/>
          <a:sy n="127" d="100"/>
        </p:scale>
        <p:origin x="512" y="192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/>
          <p:cNvPicPr>
            <a:picLocks noChangeAspect="1"/>
          </p:cNvPicPr>
          <p:nvPr/>
        </p:nvPicPr>
        <p:blipFill rotWithShape="1">
          <a:blip r:embed="rId6">
            <a:alphaModFix amt="16000"/>
          </a:blip>
          <a:srcRect t="24724" r="1619" b="63695"/>
          <a:stretch>
            <a:fillRect/>
          </a:stretch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hyperlink" Target="https://www.freepik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tags" Target="../tags/tag12.xml"/><Relationship Id="rId2" Type="http://schemas.openxmlformats.org/officeDocument/2006/relationships/image" Target="../media/image8.png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tags" Target="../tags/tag14.xml"/><Relationship Id="rId2" Type="http://schemas.openxmlformats.org/officeDocument/2006/relationships/image" Target="../media/image10.png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image" Target="../media/image15.png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image" Target="../media/image14.png"/><Relationship Id="rId3" Type="http://schemas.openxmlformats.org/officeDocument/2006/relationships/tags" Target="../tags/tag16.xml"/><Relationship Id="rId2" Type="http://schemas.openxmlformats.org/officeDocument/2006/relationships/image" Target="../media/image13.png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image" Target="../media/image16.png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6390752" y="584200"/>
            <a:ext cx="4156598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4789126" y="1778635"/>
            <a:ext cx="6870861" cy="4954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/>
                </a:solidFill>
                <a:effectLst/>
                <a:latin typeface="+mj-lt"/>
                <a:ea typeface="Barlow Medium" panose="00000800000000000000" pitchFamily="34" charset="-122"/>
                <a:cs typeface="+mj-lt"/>
                <a:sym typeface="+mn-ea"/>
              </a:rPr>
              <a:t>Forecasting EV Charging Load: A Machine Learning Approach to Smart Energy Management</a:t>
            </a:r>
            <a:endParaRPr lang="en-US" sz="3600" b="1" dirty="0">
              <a:solidFill>
                <a:schemeClr val="accent4"/>
              </a:solidFill>
              <a:effectLst/>
              <a:latin typeface="+mj-lt"/>
              <a:ea typeface="Barlow Medium" panose="00000800000000000000" pitchFamily="34" charset="-122"/>
              <a:cs typeface="+mj-lt"/>
              <a:sym typeface="+mn-ea"/>
            </a:endParaRPr>
          </a:p>
          <a:p>
            <a:pPr algn="l"/>
            <a:endParaRPr lang="en-US" sz="2000" b="1" dirty="0">
              <a:solidFill>
                <a:schemeClr val="accent4"/>
              </a:solidFill>
              <a:effectLst/>
            </a:endParaRPr>
          </a:p>
          <a:p>
            <a:pPr algn="l"/>
            <a:r>
              <a:rPr lang="en-US" sz="2000" b="1" dirty="0">
                <a:solidFill>
                  <a:schemeClr val="accent4"/>
                </a:solidFill>
                <a:effectLst/>
              </a:rPr>
              <a:t>Done By:</a:t>
            </a:r>
            <a:endParaRPr lang="en-US" sz="2000" b="1" dirty="0">
              <a:solidFill>
                <a:schemeClr val="accent4"/>
              </a:solidFill>
              <a:effectLst/>
            </a:endParaRPr>
          </a:p>
          <a:p>
            <a:pPr algn="l"/>
            <a:r>
              <a:rPr lang="en-US" sz="2000" b="1" dirty="0">
                <a:solidFill>
                  <a:schemeClr val="accent4"/>
                </a:solidFill>
                <a:effectLst/>
              </a:rPr>
              <a:t>Kaviya Varshini P S M</a:t>
            </a:r>
            <a:endParaRPr lang="en-US" sz="2000" b="1" dirty="0">
              <a:solidFill>
                <a:schemeClr val="accent4"/>
              </a:solidFill>
              <a:effectLst/>
            </a:endParaRPr>
          </a:p>
          <a:p>
            <a:pPr algn="l"/>
            <a:r>
              <a:rPr lang="en-US" sz="2000" b="1" dirty="0">
                <a:solidFill>
                  <a:schemeClr val="accent4"/>
                </a:solidFill>
                <a:effectLst/>
              </a:rPr>
              <a:t>Saveetha School OF Engineering</a:t>
            </a:r>
            <a:endParaRPr lang="en-US" sz="2000" b="1" dirty="0">
              <a:solidFill>
                <a:schemeClr val="accent4"/>
              </a:solidFill>
              <a:effectLst/>
            </a:endParaRPr>
          </a:p>
          <a:p>
            <a:pPr algn="l"/>
            <a:r>
              <a:rPr lang="en-US" altLang="en-US" sz="2000" b="1" dirty="0">
                <a:solidFill>
                  <a:schemeClr val="accent4"/>
                </a:solidFill>
                <a:effectLst/>
              </a:rPr>
              <a:t>STU6884d60126a3f1753536001</a:t>
            </a:r>
            <a:endParaRPr lang="en-US" altLang="en-US" sz="3600" b="1" dirty="0">
              <a:solidFill>
                <a:schemeClr val="accent4"/>
              </a:solidFill>
              <a:effectLst/>
            </a:endParaRPr>
          </a:p>
          <a:p>
            <a:pPr algn="ctr"/>
            <a:endParaRPr lang="en-US" altLang="en-US" sz="3600" b="1" dirty="0">
              <a:solidFill>
                <a:schemeClr val="accent4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r"/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lose up of a 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419" y="868863"/>
            <a:ext cx="1263157" cy="4108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8485" y="1508760"/>
            <a:ext cx="4740910" cy="4822190"/>
          </a:xfrm>
          <a:prstGeom prst="rect">
            <a:avLst/>
          </a:prstGeom>
        </p:spPr>
      </p:pic>
      <p:pic>
        <p:nvPicPr>
          <p:cNvPr id="5" name="Picture 4" descr="Screenshot 2025-09-14 2041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" y="1454785"/>
            <a:ext cx="630936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087" y="988151"/>
            <a:ext cx="6102626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55905" y="1386840"/>
            <a:ext cx="11476990" cy="5092700"/>
            <a:chOff x="403" y="1400"/>
            <a:chExt cx="18369" cy="8804"/>
          </a:xfrm>
        </p:grpSpPr>
        <p:pic>
          <p:nvPicPr>
            <p:cNvPr id="7" name="Picture 6" descr="Screenshot 2025-09-14 20410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03" y="1400"/>
              <a:ext cx="9946" cy="8805"/>
            </a:xfrm>
            <a:prstGeom prst="rect">
              <a:avLst/>
            </a:prstGeom>
          </p:spPr>
        </p:pic>
        <p:pic>
          <p:nvPicPr>
            <p:cNvPr id="9" name="Picture 8" descr="Screenshot 2025-09-14 2122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50" y="1400"/>
              <a:ext cx="8423" cy="88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38" y="80082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27635" y="800735"/>
            <a:ext cx="11962522" cy="5991060"/>
            <a:chOff x="1202" y="0"/>
            <a:chExt cx="22685" cy="11579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333" y="0"/>
              <a:ext cx="8554" cy="11579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1202" y="1183"/>
              <a:ext cx="13095" cy="164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cene3d>
                <a:camera prst="orthographicFront"/>
                <a:lightRig rig="threePt" dir="t"/>
              </a:scene3d>
            </a:bodyPr>
            <a:p>
              <a:pPr marL="0" indent="0" algn="l">
                <a:lnSpc>
                  <a:spcPts val="2700"/>
                </a:lnSpc>
                <a:buNone/>
              </a:pPr>
              <a:r>
                <a:rPr lang="en-US" sz="20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charset="0"/>
                  <a:ea typeface="Barlow" panose="00000800000000000000" pitchFamily="34" charset="-122"/>
                  <a:cs typeface="Berlin Sans FB" panose="020E0602020502020306" charset="0"/>
                </a:rPr>
                <a:t>This project successfully demonstrates the transformative potential of machine learning in addressing complex energy challenges posed by the rise of electric vehicles.</a:t>
              </a:r>
              <a:endParaRPr 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charset="0"/>
                <a:ea typeface="Barlow" panose="00000800000000000000" pitchFamily="34" charset="-122"/>
                <a:cs typeface="Berlin Sans FB" panose="020E0602020502020306" charset="0"/>
              </a:endParaRPr>
            </a:p>
          </p:txBody>
        </p:sp>
        <p:sp>
          <p:nvSpPr>
            <p:cNvPr id="7" name="Text 4"/>
            <p:cNvSpPr/>
            <p:nvPr>
              <p:custDataLst>
                <p:tags r:id="rId2"/>
              </p:custDataLst>
            </p:nvPr>
          </p:nvSpPr>
          <p:spPr>
            <a:xfrm>
              <a:off x="1414" y="3889"/>
              <a:ext cx="4825" cy="4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cene3d>
                <a:camera prst="orthographicFront"/>
                <a:lightRig rig="threePt" dir="t"/>
              </a:scene3d>
            </a:bodyPr>
            <a:p>
              <a:pPr marL="0" indent="0" algn="l">
                <a:lnSpc>
                  <a:spcPts val="2350"/>
                </a:lnSpc>
                <a:buNone/>
              </a:pPr>
              <a:r>
                <a:rPr lang="en-US" sz="19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FF00"/>
                  </a:highlight>
                  <a:latin typeface="Berlin Sans FB" panose="020E0602020502020306" charset="0"/>
                  <a:ea typeface="Barlow Medium" panose="00000800000000000000" pitchFamily="34" charset="-122"/>
                  <a:cs typeface="Berlin Sans FB" panose="020E0602020502020306" charset="0"/>
                </a:rPr>
                <a:t>Smarter Energy Management</a:t>
              </a:r>
              <a:endParaRPr 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Berlin Sans FB" panose="020E0602020502020306" charset="0"/>
                <a:ea typeface="Barlow Medium" panose="00000800000000000000" pitchFamily="34" charset="-122"/>
                <a:cs typeface="Berlin Sans FB" panose="020E0602020502020306" charset="0"/>
              </a:endParaRPr>
            </a:p>
          </p:txBody>
        </p:sp>
        <p:sp>
          <p:nvSpPr>
            <p:cNvPr id="8" name="Text 5"/>
            <p:cNvSpPr/>
            <p:nvPr>
              <p:custDataLst>
                <p:tags r:id="rId3"/>
              </p:custDataLst>
            </p:nvPr>
          </p:nvSpPr>
          <p:spPr>
            <a:xfrm>
              <a:off x="1414" y="4576"/>
              <a:ext cx="6430" cy="164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cene3d>
                <a:camera prst="orthographicFront"/>
                <a:lightRig rig="threePt" dir="t"/>
              </a:scene3d>
            </a:bodyPr>
            <a:p>
              <a:pPr marL="0" indent="0" algn="l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charset="0"/>
                  <a:ea typeface="Barlow" panose="00000800000000000000" pitchFamily="34" charset="-122"/>
                  <a:cs typeface="Berlin Sans FB" panose="020E0602020502020306" charset="0"/>
                </a:rPr>
                <a:t>Accurate forecasts lead to optimized resource allocation and reduced waste.</a:t>
              </a:r>
              <a:endParaRPr lang="en-US" sz="17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charset="0"/>
                <a:ea typeface="Barlow" panose="00000800000000000000" pitchFamily="34" charset="-122"/>
                <a:cs typeface="Berlin Sans FB" panose="020E0602020502020306" charset="0"/>
              </a:endParaRPr>
            </a:p>
          </p:txBody>
        </p:sp>
        <p:sp>
          <p:nvSpPr>
            <p:cNvPr id="11" name="Text 8"/>
            <p:cNvSpPr/>
            <p:nvPr/>
          </p:nvSpPr>
          <p:spPr>
            <a:xfrm>
              <a:off x="8679" y="5161"/>
              <a:ext cx="4129" cy="4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cene3d>
                <a:camera prst="orthographicFront"/>
                <a:lightRig rig="threePt" dir="t"/>
              </a:scene3d>
            </a:bodyPr>
            <a:p>
              <a:pPr marL="0" indent="0" algn="l">
                <a:lnSpc>
                  <a:spcPts val="2350"/>
                </a:lnSpc>
                <a:buNone/>
              </a:pPr>
              <a:r>
                <a:rPr lang="en-US" sz="19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FF00"/>
                  </a:highlight>
                  <a:latin typeface="Berlin Sans FB" panose="020E0602020502020306" charset="0"/>
                  <a:ea typeface="Barlow Medium" panose="00000800000000000000" pitchFamily="34" charset="-122"/>
                  <a:cs typeface="Berlin Sans FB" panose="020E0602020502020306" charset="0"/>
                </a:rPr>
                <a:t>Enhanced Grid Reliability</a:t>
              </a:r>
              <a:endParaRPr 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Berlin Sans FB" panose="020E0602020502020306" charset="0"/>
                <a:ea typeface="Barlow Medium" panose="00000800000000000000" pitchFamily="34" charset="-122"/>
                <a:cs typeface="Berlin Sans FB" panose="020E0602020502020306" charset="0"/>
              </a:endParaRPr>
            </a:p>
          </p:txBody>
        </p:sp>
        <p:sp>
          <p:nvSpPr>
            <p:cNvPr id="12" name="Text 9"/>
            <p:cNvSpPr/>
            <p:nvPr/>
          </p:nvSpPr>
          <p:spPr>
            <a:xfrm>
              <a:off x="8679" y="5834"/>
              <a:ext cx="4901" cy="164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cene3d>
                <a:camera prst="orthographicFront"/>
                <a:lightRig rig="threePt" dir="t"/>
              </a:scene3d>
            </a:bodyPr>
            <a:p>
              <a:pPr marL="0" indent="0" algn="l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charset="0"/>
                  <a:ea typeface="Barlow" panose="00000800000000000000" pitchFamily="34" charset="-122"/>
                  <a:cs typeface="Berlin Sans FB" panose="020E0602020502020306" charset="0"/>
                </a:rPr>
                <a:t>Proactive load balancing prevents strain on infrastructure and power outages.</a:t>
              </a:r>
              <a:endParaRPr lang="en-US" sz="17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charset="0"/>
                <a:ea typeface="Barlow" panose="00000800000000000000" pitchFamily="34" charset="-122"/>
                <a:cs typeface="Berlin Sans FB" panose="020E0602020502020306" charset="0"/>
              </a:endParaRPr>
            </a:p>
          </p:txBody>
        </p:sp>
        <p:sp>
          <p:nvSpPr>
            <p:cNvPr id="15" name="Text 12"/>
            <p:cNvSpPr/>
            <p:nvPr>
              <p:custDataLst>
                <p:tags r:id="rId4"/>
              </p:custDataLst>
            </p:nvPr>
          </p:nvSpPr>
          <p:spPr>
            <a:xfrm>
              <a:off x="1414" y="7481"/>
              <a:ext cx="5512" cy="119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cene3d>
                <a:camera prst="orthographicFront"/>
                <a:lightRig rig="threePt" dir="t"/>
              </a:scene3d>
            </a:bodyPr>
            <a:p>
              <a:pPr marL="0" indent="0" algn="l">
                <a:lnSpc>
                  <a:spcPts val="2350"/>
                </a:lnSpc>
                <a:buNone/>
              </a:pPr>
              <a:r>
                <a:rPr lang="en-US" sz="19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FF00"/>
                  </a:highlight>
                  <a:latin typeface="Berlin Sans FB" panose="020E0602020502020306" charset="0"/>
                  <a:ea typeface="Barlow Medium" panose="00000800000000000000" pitchFamily="34" charset="-122"/>
                  <a:cs typeface="Berlin Sans FB" panose="020E0602020502020306" charset="0"/>
                </a:rPr>
                <a:t>Accelerated Renewable Integration</a:t>
              </a:r>
              <a:endParaRPr lang="en-US" sz="19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Berlin Sans FB" panose="020E0602020502020306" charset="0"/>
                <a:ea typeface="Barlow Medium" panose="00000800000000000000" pitchFamily="34" charset="-122"/>
                <a:cs typeface="Berlin Sans FB" panose="020E0602020502020306" charset="0"/>
              </a:endParaRPr>
            </a:p>
          </p:txBody>
        </p:sp>
        <p:sp>
          <p:nvSpPr>
            <p:cNvPr id="16" name="Text 13"/>
            <p:cNvSpPr/>
            <p:nvPr>
              <p:custDataLst>
                <p:tags r:id="rId5"/>
              </p:custDataLst>
            </p:nvPr>
          </p:nvSpPr>
          <p:spPr>
            <a:xfrm>
              <a:off x="1398" y="8677"/>
              <a:ext cx="5384" cy="164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cene3d>
                <a:camera prst="orthographicFront"/>
                <a:lightRig rig="threePt" dir="t"/>
              </a:scene3d>
            </a:bodyPr>
            <a:p>
              <a:pPr marL="0" indent="0" algn="l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charset="0"/>
                  <a:ea typeface="Barlow" panose="00000800000000000000" pitchFamily="34" charset="-122"/>
                  <a:cs typeface="Berlin Sans FB" panose="020E0602020502020306" charset="0"/>
                </a:rPr>
                <a:t>Better prediction supports a higher penetration of clean energy sources.</a:t>
              </a:r>
              <a:endParaRPr lang="en-US" sz="17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charset="0"/>
                <a:ea typeface="Barlow" panose="00000800000000000000" pitchFamily="34" charset="-122"/>
                <a:cs typeface="Berlin Sans FB" panose="020E0602020502020306" charset="0"/>
              </a:endParaRPr>
            </a:p>
          </p:txBody>
        </p:sp>
      </p:grpSp>
      <p:sp>
        <p:nvSpPr>
          <p:cNvPr id="6" name="Rounded Rectangle 5"/>
          <p:cNvSpPr/>
          <p:nvPr/>
        </p:nvSpPr>
        <p:spPr>
          <a:xfrm>
            <a:off x="127635" y="2633345"/>
            <a:ext cx="3720465" cy="1675765"/>
          </a:xfrm>
          <a:prstGeom prst="roundRect">
            <a:avLst/>
          </a:prstGeom>
        </p:spPr>
        <p:style>
          <a:lnRef idx="3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001135" y="3347085"/>
            <a:ext cx="3324860" cy="2364105"/>
          </a:xfrm>
          <a:prstGeom prst="roundRect">
            <a:avLst/>
          </a:prstGeom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66370" y="4540885"/>
            <a:ext cx="2991485" cy="2162810"/>
          </a:xfrm>
          <a:prstGeom prst="roundRect">
            <a:avLst/>
          </a:prstGeom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3619" y="795884"/>
            <a:ext cx="6102626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IN" sz="2000" b="1" dirty="0">
                <a:solidFill>
                  <a:srgbClr val="213163"/>
                </a:solidFill>
              </a:rPr>
              <a:t>Introduction</a:t>
            </a:r>
            <a:endParaRPr lang="en-US" altLang="en-IN" sz="2000" b="1" dirty="0">
              <a:solidFill>
                <a:srgbClr val="213163"/>
              </a:solidFill>
            </a:endParaRPr>
          </a:p>
        </p:txBody>
      </p:sp>
      <p:grpSp>
        <p:nvGrpSpPr>
          <p:cNvPr id="24" name="Group 23"/>
          <p:cNvGrpSpPr/>
          <p:nvPr>
            <p:custDataLst>
              <p:tags r:id="rId1"/>
            </p:custDataLst>
          </p:nvPr>
        </p:nvGrpSpPr>
        <p:grpSpPr>
          <a:xfrm>
            <a:off x="420370" y="872490"/>
            <a:ext cx="11095990" cy="5973966"/>
            <a:chOff x="1167" y="382"/>
            <a:chExt cx="17474" cy="10802"/>
          </a:xfrm>
        </p:grpSpPr>
        <p:sp>
          <p:nvSpPr>
            <p:cNvPr id="25" name="Text Box 24"/>
            <p:cNvSpPr txBox="1"/>
            <p:nvPr/>
          </p:nvSpPr>
          <p:spPr>
            <a:xfrm>
              <a:off x="1167" y="1189"/>
              <a:ext cx="10370" cy="9995"/>
            </a:xfrm>
            <a:prstGeom prst="rect">
              <a:avLst/>
            </a:prstGeom>
            <a:noFill/>
          </p:spPr>
          <p:txBody>
            <a:bodyPr wrap="square" rIns="0" rtlCol="0">
              <a:noAutofit/>
            </a:bodyPr>
            <a:p>
              <a:r>
                <a:rPr lang="en-US" altLang="en-US" sz="1600">
                  <a:solidFill>
                    <a:schemeClr val="tx1"/>
                  </a:solidFill>
                  <a:highlight>
                    <a:srgbClr val="00FFFF"/>
                  </a:highlight>
                  <a:latin typeface="Berlin Sans FB" panose="020E0602020502020306" charset="0"/>
                  <a:cs typeface="Berlin Sans FB" panose="020E0602020502020306" charset="0"/>
                </a:rPr>
                <a:t>Project Title:</a:t>
              </a:r>
              <a:r>
                <a:rPr lang="en-US" altLang="en-US" sz="1600">
                  <a:highlight>
                    <a:srgbClr val="00FFFF"/>
                  </a:highlight>
                  <a:latin typeface="Berlin Sans FB" panose="020E0602020502020306" charset="0"/>
                  <a:cs typeface="Berlin Sans FB" panose="020E0602020502020306" charset="0"/>
                </a:rPr>
                <a:t> </a:t>
              </a:r>
              <a:endParaRPr lang="en-US" altLang="en-US" sz="1600">
                <a:highlight>
                  <a:srgbClr val="00FFFF"/>
                </a:highlight>
                <a:latin typeface="Berlin Sans FB" panose="020E0602020502020306" charset="0"/>
                <a:cs typeface="Berlin Sans FB" panose="020E0602020502020306" charset="0"/>
              </a:endParaRPr>
            </a:p>
            <a:p>
              <a:r>
                <a:rPr lang="en-US" altLang="en-US" sz="1600">
                  <a:latin typeface="Berlin Sans FB" panose="020E0602020502020306" charset="0"/>
                  <a:cs typeface="Berlin Sans FB" panose="020E0602020502020306" charset="0"/>
                </a:rPr>
                <a:t>Machine Learning for Predicting and Optimizing Electric Vehicle (EV) Charging Powered by Solar Photovoltaic (PV) Energy</a:t>
              </a:r>
              <a:endParaRPr lang="en-US" altLang="en-US" sz="1600">
                <a:latin typeface="Berlin Sans FB" panose="020E0602020502020306" charset="0"/>
                <a:cs typeface="Berlin Sans FB" panose="020E0602020502020306" charset="0"/>
              </a:endParaRPr>
            </a:p>
            <a:p>
              <a:r>
                <a:rPr lang="en-US" altLang="en-US" sz="1600">
                  <a:highlight>
                    <a:srgbClr val="00FFFF"/>
                  </a:highlight>
                  <a:latin typeface="Berlin Sans FB" panose="020E0602020502020306" charset="0"/>
                  <a:cs typeface="Berlin Sans FB" panose="020E0602020502020306" charset="0"/>
                </a:rPr>
                <a:t>Project Context:</a:t>
              </a:r>
              <a:endParaRPr lang="en-US" altLang="en-US" sz="1600">
                <a:highlight>
                  <a:srgbClr val="00FFFF"/>
                </a:highlight>
                <a:latin typeface="Berlin Sans FB" panose="020E0602020502020306" charset="0"/>
                <a:cs typeface="Berlin Sans FB" panose="020E0602020502020306" charset="0"/>
              </a:endParaRPr>
            </a:p>
            <a:p>
              <a:r>
                <a:rPr lang="en-US" altLang="en-US" sz="1600">
                  <a:latin typeface="Berlin Sans FB" panose="020E0602020502020306" charset="0"/>
                  <a:cs typeface="Berlin Sans FB" panose="020E0602020502020306" charset="0"/>
                </a:rPr>
                <a:t>With the rapid growth of electric vehicles and renewable energy integration, there is a need to efficiently manage EV charging in microgrids powered by solar PV systems.</a:t>
              </a:r>
              <a:endParaRPr lang="en-US" altLang="en-US" sz="1600">
                <a:latin typeface="Berlin Sans FB" panose="020E0602020502020306" charset="0"/>
                <a:cs typeface="Berlin Sans FB" panose="020E0602020502020306" charset="0"/>
              </a:endParaRPr>
            </a:p>
            <a:p>
              <a:r>
                <a:rPr lang="en-US" altLang="en-US" sz="1600">
                  <a:highlight>
                    <a:srgbClr val="00FFFF"/>
                  </a:highlight>
                  <a:latin typeface="Berlin Sans FB" panose="020E0602020502020306" charset="0"/>
                  <a:cs typeface="Berlin Sans FB" panose="020E0602020502020306" charset="0"/>
                </a:rPr>
                <a:t>Problem Statement:</a:t>
              </a:r>
              <a:endParaRPr lang="en-US" altLang="en-US" sz="1600">
                <a:highlight>
                  <a:srgbClr val="00FFFF"/>
                </a:highlight>
                <a:latin typeface="Berlin Sans FB" panose="020E0602020502020306" charset="0"/>
                <a:cs typeface="Berlin Sans FB" panose="020E0602020502020306" charset="0"/>
              </a:endParaRPr>
            </a:p>
            <a:p>
              <a:r>
                <a:rPr lang="en-US" altLang="en-US" sz="1600">
                  <a:latin typeface="Berlin Sans FB" panose="020E0602020502020306" charset="0"/>
                  <a:cs typeface="Berlin Sans FB" panose="020E0602020502020306" charset="0"/>
                </a:rPr>
                <a:t>EV charging demands fluctuate and can strain grid resources. Optimizing charging schedules to maximize renewable energy usage and minimize grid costs is critical.</a:t>
              </a:r>
              <a:endParaRPr lang="en-US" altLang="en-US" sz="1600">
                <a:latin typeface="Berlin Sans FB" panose="020E0602020502020306" charset="0"/>
                <a:cs typeface="Berlin Sans FB" panose="020E0602020502020306" charset="0"/>
              </a:endParaRPr>
            </a:p>
            <a:p>
              <a:r>
                <a:rPr lang="en-US" altLang="en-US" sz="1600">
                  <a:highlight>
                    <a:srgbClr val="00FFFF"/>
                  </a:highlight>
                  <a:latin typeface="Berlin Sans FB" panose="020E0602020502020306" charset="0"/>
                  <a:cs typeface="Berlin Sans FB" panose="020E0602020502020306" charset="0"/>
                </a:rPr>
                <a:t>Objectives:</a:t>
              </a:r>
              <a:endParaRPr lang="en-US" altLang="en-US" sz="1600">
                <a:highlight>
                  <a:srgbClr val="00FFFF"/>
                </a:highlight>
                <a:latin typeface="Berlin Sans FB" panose="020E0602020502020306" charset="0"/>
                <a:cs typeface="Berlin Sans FB" panose="020E0602020502020306" charset="0"/>
              </a:endParaRPr>
            </a:p>
            <a:p>
              <a:r>
                <a:rPr lang="en-US" altLang="en-US" sz="1600">
                  <a:latin typeface="Berlin Sans FB" panose="020E0602020502020306" charset="0"/>
                  <a:cs typeface="Berlin Sans FB" panose="020E0602020502020306" charset="0"/>
                </a:rPr>
                <a:t>Forecast EV charging load using machine learning models.</a:t>
              </a:r>
              <a:endParaRPr lang="en-US" altLang="en-US" sz="1600">
                <a:latin typeface="Berlin Sans FB" panose="020E0602020502020306" charset="0"/>
                <a:cs typeface="Berlin Sans FB" panose="020E0602020502020306" charset="0"/>
              </a:endParaRPr>
            </a:p>
            <a:p>
              <a:r>
                <a:rPr lang="en-US" altLang="en-US" sz="1600">
                  <a:latin typeface="Berlin Sans FB" panose="020E0602020502020306" charset="0"/>
                  <a:cs typeface="Berlin Sans FB" panose="020E0602020502020306" charset="0"/>
                </a:rPr>
                <a:t>Predict optimal charging decisions to balance supply and demand.</a:t>
              </a:r>
              <a:endParaRPr lang="en-US" altLang="en-US" sz="1600">
                <a:latin typeface="Berlin Sans FB" panose="020E0602020502020306" charset="0"/>
                <a:cs typeface="Berlin Sans FB" panose="020E0602020502020306" charset="0"/>
              </a:endParaRPr>
            </a:p>
            <a:p>
              <a:r>
                <a:rPr lang="en-US" altLang="en-US" sz="1600">
                  <a:latin typeface="Berlin Sans FB" panose="020E0602020502020306" charset="0"/>
                  <a:cs typeface="Berlin Sans FB" panose="020E0602020502020306" charset="0"/>
                </a:rPr>
                <a:t>Develop optimization frameworks for efficient charging schedules under grid constraints and demand response scenarios.</a:t>
              </a:r>
              <a:endParaRPr lang="en-US" altLang="en-US" sz="1600">
                <a:latin typeface="Berlin Sans FB" panose="020E0602020502020306" charset="0"/>
                <a:cs typeface="Berlin Sans FB" panose="020E0602020502020306" charset="0"/>
              </a:endParaRPr>
            </a:p>
            <a:p>
              <a:r>
                <a:rPr lang="en-US" altLang="en-US" sz="1600">
                  <a:highlight>
                    <a:srgbClr val="00FFFF"/>
                  </a:highlight>
                  <a:latin typeface="Berlin Sans FB" panose="020E0602020502020306" charset="0"/>
                  <a:cs typeface="Berlin Sans FB" panose="020E0602020502020306" charset="0"/>
                </a:rPr>
                <a:t>Data Overview:</a:t>
              </a:r>
              <a:endParaRPr lang="en-US" altLang="en-US" sz="1600">
                <a:highlight>
                  <a:srgbClr val="00FFFF"/>
                </a:highlight>
                <a:latin typeface="Berlin Sans FB" panose="020E0602020502020306" charset="0"/>
                <a:cs typeface="Berlin Sans FB" panose="020E0602020502020306" charset="0"/>
              </a:endParaRPr>
            </a:p>
            <a:p>
              <a:r>
                <a:rPr lang="en-US" altLang="en-US" sz="1600">
                  <a:latin typeface="Berlin Sans FB" panose="020E0602020502020306" charset="0"/>
                  <a:cs typeface="Berlin Sans FB" panose="020E0602020502020306" charset="0"/>
                </a:rPr>
                <a:t>Utilizes a detailed dataset capturing solar power generation, battery state-of-charge, EV charging sessions, load demands, and grid interactions.</a:t>
              </a:r>
              <a:endParaRPr lang="en-US" altLang="en-US" sz="1600">
                <a:latin typeface="Berlin Sans FB" panose="020E0602020502020306" charset="0"/>
                <a:cs typeface="Berlin Sans FB" panose="020E0602020502020306" charset="0"/>
              </a:endParaRPr>
            </a:p>
            <a:p>
              <a:r>
                <a:rPr lang="en-US" altLang="en-US" sz="1600">
                  <a:highlight>
                    <a:srgbClr val="00FFFF"/>
                  </a:highlight>
                  <a:latin typeface="Berlin Sans FB" panose="020E0602020502020306" charset="0"/>
                  <a:cs typeface="Berlin Sans FB" panose="020E0602020502020306" charset="0"/>
                </a:rPr>
                <a:t>Significance:</a:t>
              </a:r>
              <a:endParaRPr lang="en-US" altLang="en-US" sz="1600">
                <a:highlight>
                  <a:srgbClr val="00FFFF"/>
                </a:highlight>
                <a:latin typeface="Berlin Sans FB" panose="020E0602020502020306" charset="0"/>
                <a:cs typeface="Berlin Sans FB" panose="020E0602020502020306" charset="0"/>
              </a:endParaRPr>
            </a:p>
            <a:p>
              <a:r>
                <a:rPr lang="en-US" altLang="en-US" sz="1600">
                  <a:latin typeface="Berlin Sans FB" panose="020E0602020502020306" charset="0"/>
                  <a:cs typeface="Berlin Sans FB" panose="020E0602020502020306" charset="0"/>
                </a:rPr>
                <a:t>Enables sustainable EV integration with renewable energy, reducing dependency on the grid and minimizing energy costs.</a:t>
              </a:r>
              <a:endParaRPr lang="en-US" sz="1600">
                <a:latin typeface="Berlin Sans FB" panose="020E0602020502020306" charset="0"/>
                <a:cs typeface="Berlin Sans FB" panose="020E0602020502020306" charset="0"/>
              </a:endParaRPr>
            </a:p>
          </p:txBody>
        </p:sp>
        <p:sp>
          <p:nvSpPr>
            <p:cNvPr id="26" name="Shape 2"/>
            <p:cNvSpPr/>
            <p:nvPr>
              <p:custDataLst>
                <p:tags r:id="rId2"/>
              </p:custDataLst>
            </p:nvPr>
          </p:nvSpPr>
          <p:spPr>
            <a:xfrm>
              <a:off x="12541" y="382"/>
              <a:ext cx="5987" cy="3193"/>
            </a:xfrm>
            <a:prstGeom prst="roundRect">
              <a:avLst>
                <a:gd name="adj" fmla="val 4713"/>
              </a:avLst>
            </a:prstGeom>
            <a:solidFill>
              <a:srgbClr val="790709"/>
            </a:solidFill>
            <a:ln w="15240">
              <a:solidFill>
                <a:srgbClr val="922022"/>
              </a:solidFill>
              <a:prstDash val="solid"/>
            </a:ln>
          </p:spPr>
        </p:sp>
        <p:sp>
          <p:nvSpPr>
            <p:cNvPr id="27" name="Text 3"/>
            <p:cNvSpPr/>
            <p:nvPr>
              <p:custDataLst>
                <p:tags r:id="rId3"/>
              </p:custDataLst>
            </p:nvPr>
          </p:nvSpPr>
          <p:spPr>
            <a:xfrm>
              <a:off x="12776" y="617"/>
              <a:ext cx="3987" cy="469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p>
              <a:pPr marL="0" indent="0" algn="l">
                <a:lnSpc>
                  <a:spcPts val="2700"/>
                </a:lnSpc>
                <a:buNone/>
              </a:pPr>
              <a:r>
                <a:rPr lang="en-US" sz="2150" dirty="0">
                  <a:solidFill>
                    <a:srgbClr val="E5E0DF"/>
                  </a:solidFill>
                  <a:latin typeface="Berlin Sans FB" panose="020E0602020502020306" charset="0"/>
                  <a:ea typeface="Barlow Medium" panose="00000800000000000000" pitchFamily="34" charset="-122"/>
                  <a:cs typeface="Berlin Sans FB" panose="020E0602020502020306" charset="0"/>
                </a:rPr>
                <a:t>Optimize Energy Usage</a:t>
              </a:r>
              <a:endParaRPr lang="en-US" sz="2150" dirty="0">
                <a:latin typeface="Berlin Sans FB" panose="020E0602020502020306" charset="0"/>
                <a:cs typeface="Berlin Sans FB" panose="020E0602020502020306" charset="0"/>
              </a:endParaRPr>
            </a:p>
          </p:txBody>
        </p:sp>
        <p:sp>
          <p:nvSpPr>
            <p:cNvPr id="28" name="Text 4"/>
            <p:cNvSpPr/>
            <p:nvPr>
              <p:custDataLst>
                <p:tags r:id="rId4"/>
              </p:custDataLst>
            </p:nvPr>
          </p:nvSpPr>
          <p:spPr>
            <a:xfrm>
              <a:off x="12886" y="1371"/>
              <a:ext cx="5228" cy="1618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p>
              <a:pPr marL="0" indent="0" algn="l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E5E0DF"/>
                  </a:solidFill>
                  <a:latin typeface="Berlin Sans FB" panose="020E0602020502020306" charset="0"/>
                  <a:ea typeface="Barlow" panose="00000800000000000000" pitchFamily="34" charset="-122"/>
                  <a:cs typeface="Berlin Sans FB" panose="020E0602020502020306" charset="0"/>
                </a:rPr>
                <a:t>Predictive insights enable efficient allocation of energy resources.</a:t>
              </a:r>
              <a:endParaRPr lang="en-US" sz="1900" dirty="0">
                <a:latin typeface="Berlin Sans FB" panose="020E0602020502020306" charset="0"/>
                <a:cs typeface="Berlin Sans FB" panose="020E0602020502020306" charset="0"/>
              </a:endParaRPr>
            </a:p>
          </p:txBody>
        </p:sp>
        <p:sp>
          <p:nvSpPr>
            <p:cNvPr id="29" name="Shape 5"/>
            <p:cNvSpPr/>
            <p:nvPr>
              <p:custDataLst>
                <p:tags r:id="rId5"/>
              </p:custDataLst>
            </p:nvPr>
          </p:nvSpPr>
          <p:spPr>
            <a:xfrm>
              <a:off x="12541" y="3668"/>
              <a:ext cx="5987" cy="3352"/>
            </a:xfrm>
            <a:prstGeom prst="roundRect">
              <a:avLst>
                <a:gd name="adj" fmla="val 4713"/>
              </a:avLst>
            </a:prstGeom>
            <a:solidFill>
              <a:srgbClr val="790709"/>
            </a:solidFill>
            <a:ln w="15240">
              <a:solidFill>
                <a:srgbClr val="922022"/>
              </a:solidFill>
              <a:prstDash val="solid"/>
            </a:ln>
          </p:spPr>
        </p:sp>
        <p:sp>
          <p:nvSpPr>
            <p:cNvPr id="30" name="Text 6"/>
            <p:cNvSpPr/>
            <p:nvPr>
              <p:custDataLst>
                <p:tags r:id="rId6"/>
              </p:custDataLst>
            </p:nvPr>
          </p:nvSpPr>
          <p:spPr>
            <a:xfrm>
              <a:off x="12886" y="3877"/>
              <a:ext cx="3971" cy="487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p>
              <a:pPr marL="0" indent="0" algn="l">
                <a:lnSpc>
                  <a:spcPts val="2700"/>
                </a:lnSpc>
                <a:buNone/>
              </a:pPr>
              <a:r>
                <a:rPr lang="en-US" sz="2150" dirty="0">
                  <a:solidFill>
                    <a:srgbClr val="E5E0DF"/>
                  </a:solidFill>
                  <a:latin typeface="Berlin Sans FB" panose="020E0602020502020306" charset="0"/>
                  <a:ea typeface="Barlow Medium" panose="00000800000000000000" pitchFamily="34" charset="-122"/>
                  <a:cs typeface="Berlin Sans FB" panose="020E0602020502020306" charset="0"/>
                </a:rPr>
                <a:t>Integrate Renewables</a:t>
              </a:r>
              <a:endParaRPr lang="en-US" sz="2150" dirty="0">
                <a:latin typeface="Berlin Sans FB" panose="020E0602020502020306" charset="0"/>
                <a:cs typeface="Berlin Sans FB" panose="020E0602020502020306" charset="0"/>
              </a:endParaRPr>
            </a:p>
          </p:txBody>
        </p:sp>
        <p:sp>
          <p:nvSpPr>
            <p:cNvPr id="31" name="Text 7"/>
            <p:cNvSpPr/>
            <p:nvPr>
              <p:custDataLst>
                <p:tags r:id="rId7"/>
              </p:custDataLst>
            </p:nvPr>
          </p:nvSpPr>
          <p:spPr>
            <a:xfrm>
              <a:off x="12886" y="4667"/>
              <a:ext cx="5228" cy="1121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p>
              <a:pPr marL="0" indent="0" algn="l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E5E0DF"/>
                  </a:solidFill>
                  <a:latin typeface="Berlin Sans FB" panose="020E0602020502020306" charset="0"/>
                  <a:ea typeface="Barlow" panose="00000800000000000000" pitchFamily="34" charset="-122"/>
                  <a:cs typeface="Berlin Sans FB" panose="020E0602020502020306" charset="0"/>
                </a:rPr>
                <a:t>Smoother integration of solar and other green energy sources.</a:t>
              </a:r>
              <a:endParaRPr lang="en-US" sz="1900" dirty="0">
                <a:latin typeface="Berlin Sans FB" panose="020E0602020502020306" charset="0"/>
                <a:cs typeface="Berlin Sans FB" panose="020E0602020502020306" charset="0"/>
              </a:endParaRPr>
            </a:p>
          </p:txBody>
        </p:sp>
        <p:sp>
          <p:nvSpPr>
            <p:cNvPr id="32" name="Shape 8"/>
            <p:cNvSpPr/>
            <p:nvPr>
              <p:custDataLst>
                <p:tags r:id="rId8"/>
              </p:custDataLst>
            </p:nvPr>
          </p:nvSpPr>
          <p:spPr>
            <a:xfrm>
              <a:off x="12541" y="7155"/>
              <a:ext cx="5987" cy="3140"/>
            </a:xfrm>
            <a:prstGeom prst="roundRect">
              <a:avLst>
                <a:gd name="adj" fmla="val 4713"/>
              </a:avLst>
            </a:prstGeom>
            <a:solidFill>
              <a:srgbClr val="790709"/>
            </a:solidFill>
            <a:ln w="15240">
              <a:solidFill>
                <a:srgbClr val="922022"/>
              </a:solidFill>
              <a:prstDash val="solid"/>
            </a:ln>
          </p:spPr>
        </p:sp>
        <p:sp>
          <p:nvSpPr>
            <p:cNvPr id="33" name="Text 9"/>
            <p:cNvSpPr/>
            <p:nvPr>
              <p:custDataLst>
                <p:tags r:id="rId9"/>
              </p:custDataLst>
            </p:nvPr>
          </p:nvSpPr>
          <p:spPr>
            <a:xfrm>
              <a:off x="12953" y="7364"/>
              <a:ext cx="4320" cy="540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p>
              <a:pPr marL="0" indent="0" algn="l">
                <a:lnSpc>
                  <a:spcPts val="2700"/>
                </a:lnSpc>
                <a:buNone/>
              </a:pPr>
              <a:r>
                <a:rPr lang="en-US" sz="2150" dirty="0">
                  <a:solidFill>
                    <a:srgbClr val="E5E0DF"/>
                  </a:solidFill>
                  <a:latin typeface="Berlin Sans FB" panose="020E0602020502020306" charset="0"/>
                  <a:ea typeface="Barlow Medium" panose="00000800000000000000" pitchFamily="34" charset="-122"/>
                  <a:cs typeface="Berlin Sans FB" panose="020E0602020502020306" charset="0"/>
                </a:rPr>
                <a:t>Ensure Grid Stability</a:t>
              </a:r>
              <a:endParaRPr lang="en-US" sz="2150" dirty="0">
                <a:latin typeface="Berlin Sans FB" panose="020E0602020502020306" charset="0"/>
                <a:cs typeface="Berlin Sans FB" panose="020E0602020502020306" charset="0"/>
              </a:endParaRPr>
            </a:p>
          </p:txBody>
        </p:sp>
        <p:sp>
          <p:nvSpPr>
            <p:cNvPr id="34" name="Text 10"/>
            <p:cNvSpPr/>
            <p:nvPr>
              <p:custDataLst>
                <p:tags r:id="rId10"/>
              </p:custDataLst>
            </p:nvPr>
          </p:nvSpPr>
          <p:spPr>
            <a:xfrm>
              <a:off x="12953" y="8136"/>
              <a:ext cx="5688" cy="124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p>
              <a:pPr marL="0" indent="0" algn="l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E5E0DF"/>
                  </a:solidFill>
                  <a:latin typeface="Berlin Sans FB" panose="020E0602020502020306" charset="0"/>
                  <a:ea typeface="Barlow" panose="00000800000000000000" pitchFamily="34" charset="-122"/>
                  <a:cs typeface="Berlin Sans FB" panose="020E0602020502020306" charset="0"/>
                </a:rPr>
                <a:t>Prevent overloads and maintain reliable power delivery.</a:t>
              </a:r>
              <a:endParaRPr lang="en-US" sz="1900" dirty="0">
                <a:latin typeface="Berlin Sans FB" panose="020E0602020502020306" charset="0"/>
                <a:cs typeface="Berlin Sans FB" panose="020E0602020502020306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911" y="972537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  <a:endParaRPr lang="en-IN" sz="1200" b="1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0529" y="6135329"/>
            <a:ext cx="184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1"/>
              </a:rPr>
              <a:t>www.freepik.com/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/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13763" t="6135" r="13650"/>
          <a:stretch>
            <a:fillRect/>
          </a:stretch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  <a:endParaRPr lang="en-IN" sz="35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4" name="Picture 13" descr="C:/Users/HP/Downloads/E8sgkFhAume0kIgQHlLJH.jpgE8sgkFhAume0kIgQHlLJH"/>
          <p:cNvPicPr>
            <a:picLocks noChangeAspect="1"/>
          </p:cNvPicPr>
          <p:nvPr/>
        </p:nvPicPr>
        <p:blipFill rotWithShape="1">
          <a:blip r:embed="rId3"/>
          <a:srcRect l="1425" r="1425"/>
          <a:stretch>
            <a:fillRect/>
          </a:stretch>
        </p:blipFill>
        <p:spPr>
          <a:xfrm>
            <a:off x="4802505" y="1372870"/>
            <a:ext cx="2543810" cy="412115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334645" y="1340485"/>
            <a:ext cx="4467860" cy="3742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800">
                <a:solidFill>
                  <a:schemeClr val="tx1"/>
                </a:solidFill>
                <a:effectLst/>
                <a:latin typeface="Berlin Sans FB" panose="020E0602020502020306" charset="0"/>
                <a:cs typeface="Berlin Sans FB" panose="020E0602020502020306" charset="0"/>
              </a:rPr>
              <a:t>The goal of this project is to develop a predictive model that accurately forecasts the energy load of EV charging stations in a microgrid environment. By doing this, we can:</a:t>
            </a:r>
            <a:endParaRPr lang="en-US" altLang="en-US" sz="1800">
              <a:solidFill>
                <a:schemeClr val="tx1"/>
              </a:solidFill>
              <a:effectLst/>
              <a:latin typeface="Berlin Sans FB" panose="020E0602020502020306" charset="0"/>
              <a:cs typeface="Berlin Sans FB" panose="020E0602020502020306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180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erlin Sans FB" panose="020E0602020502020306" charset="0"/>
                <a:cs typeface="Berlin Sans FB" panose="020E0602020502020306" charset="0"/>
              </a:rPr>
              <a:t>Optimize Energy Usage</a:t>
            </a:r>
            <a:r>
              <a:rPr lang="en-US" altLang="en-US" sz="1800">
                <a:solidFill>
                  <a:schemeClr val="tx1"/>
                </a:solidFill>
                <a:effectLst/>
                <a:latin typeface="Berlin Sans FB" panose="020E0602020502020306" charset="0"/>
                <a:cs typeface="Berlin Sans FB" panose="020E0602020502020306" charset="0"/>
              </a:rPr>
              <a:t>: Better manage energy from renewable sources like solar power.</a:t>
            </a:r>
            <a:endParaRPr lang="en-US" altLang="en-US" sz="1800">
              <a:solidFill>
                <a:schemeClr val="tx1"/>
              </a:solidFill>
              <a:effectLst/>
              <a:latin typeface="Berlin Sans FB" panose="020E0602020502020306" charset="0"/>
              <a:cs typeface="Berlin Sans FB" panose="020E0602020502020306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180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erlin Sans FB" panose="020E0602020502020306" charset="0"/>
                <a:cs typeface="Berlin Sans FB" panose="020E0602020502020306" charset="0"/>
              </a:rPr>
              <a:t>Enhance Grid Stability</a:t>
            </a:r>
            <a:r>
              <a:rPr lang="en-US" altLang="en-US" sz="1800">
                <a:solidFill>
                  <a:schemeClr val="tx1"/>
                </a:solidFill>
                <a:effectLst/>
                <a:latin typeface="Berlin Sans FB" panose="020E0602020502020306" charset="0"/>
                <a:cs typeface="Berlin Sans FB" panose="020E0602020502020306" charset="0"/>
              </a:rPr>
              <a:t>: Prevent overloads and ensure a reliable power supply.</a:t>
            </a:r>
            <a:endParaRPr lang="en-US" altLang="en-US" sz="1800">
              <a:solidFill>
                <a:schemeClr val="tx1"/>
              </a:solidFill>
              <a:effectLst/>
              <a:latin typeface="Berlin Sans FB" panose="020E0602020502020306" charset="0"/>
              <a:cs typeface="Berlin Sans FB" panose="020E0602020502020306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1800">
                <a:solidFill>
                  <a:schemeClr val="tx1"/>
                </a:solidFill>
                <a:effectLst/>
                <a:highlight>
                  <a:srgbClr val="808080"/>
                </a:highlight>
                <a:latin typeface="Berlin Sans FB" panose="020E0602020502020306" charset="0"/>
                <a:cs typeface="Berlin Sans FB" panose="020E0602020502020306" charset="0"/>
              </a:rPr>
              <a:t>Reduce Costs</a:t>
            </a:r>
            <a:r>
              <a:rPr lang="en-US" altLang="en-US" sz="1800">
                <a:solidFill>
                  <a:schemeClr val="tx1"/>
                </a:solidFill>
                <a:effectLst/>
                <a:latin typeface="Berlin Sans FB" panose="020E0602020502020306" charset="0"/>
                <a:cs typeface="Berlin Sans FB" panose="020E0602020502020306" charset="0"/>
              </a:rPr>
              <a:t>: Implement smart charging schedules to minimize energy expenses.</a:t>
            </a:r>
            <a:endParaRPr lang="en-US" altLang="en-US" sz="1800">
              <a:solidFill>
                <a:schemeClr val="tx1"/>
              </a:solidFill>
              <a:effectLst/>
              <a:latin typeface="Berlin Sans FB" panose="020E0602020502020306" charset="0"/>
              <a:cs typeface="Berlin Sans FB" panose="020E0602020502020306" charset="0"/>
            </a:endParaRPr>
          </a:p>
          <a:p>
            <a:r>
              <a:rPr lang="en-US" altLang="en-US" sz="1800">
                <a:solidFill>
                  <a:schemeClr val="tx1"/>
                </a:solidFill>
                <a:effectLst/>
                <a:latin typeface="Berlin Sans FB" panose="020E0602020502020306" charset="0"/>
                <a:cs typeface="Berlin Sans FB" panose="020E0602020502020306" charset="0"/>
              </a:rPr>
              <a:t>This project demonstrates a practical application of machine learning to a critical real-world problem, paving the way for a more sustainable and efficient energy future.</a:t>
            </a:r>
            <a:endParaRPr lang="en-US" altLang="en-US" sz="1800">
              <a:solidFill>
                <a:schemeClr val="tx1"/>
              </a:solidFill>
              <a:effectLst/>
              <a:latin typeface="Berlin Sans FB" panose="020E0602020502020306" charset="0"/>
              <a:cs typeface="Berlin Sans FB" panose="020E0602020502020306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834" y="799059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994" y="1285875"/>
            <a:ext cx="11974066" cy="4988560"/>
            <a:chOff x="879" y="1159"/>
            <a:chExt cx="18010" cy="9495"/>
          </a:xfrm>
        </p:grpSpPr>
        <p:sp>
          <p:nvSpPr>
            <p:cNvPr id="2" name="Text Box 1"/>
            <p:cNvSpPr txBox="1"/>
            <p:nvPr/>
          </p:nvSpPr>
          <p:spPr>
            <a:xfrm>
              <a:off x="879" y="1281"/>
              <a:ext cx="11699" cy="937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en-US" sz="1600">
                  <a:highlight>
                    <a:srgbClr val="00FF00"/>
                  </a:highlight>
                  <a:latin typeface="Berlin Sans FB" panose="020E0602020502020306" charset="0"/>
                  <a:cs typeface="Berlin Sans FB" panose="020E0602020502020306" charset="0"/>
                </a:rPr>
                <a:t>Programming Language:</a:t>
              </a:r>
              <a:r>
                <a:rPr lang="en-US" altLang="en-US" sz="1600">
                  <a:latin typeface="Berlin Sans FB" panose="020E0602020502020306" charset="0"/>
                  <a:cs typeface="Berlin Sans FB" panose="020E0602020502020306" charset="0"/>
                </a:rPr>
                <a:t> Python</a:t>
              </a:r>
              <a:endParaRPr lang="en-US" altLang="en-US" sz="1600">
                <a:latin typeface="Berlin Sans FB" panose="020E0602020502020306" charset="0"/>
                <a:cs typeface="Berlin Sans FB" panose="020E0602020502020306" charset="0"/>
              </a:endParaRPr>
            </a:p>
            <a:p>
              <a:pPr marL="0" indent="0" algn="just">
                <a:buFont typeface="Arial" panose="020B0604020202020204" pitchFamily="34" charset="0"/>
                <a:buNone/>
              </a:pPr>
              <a:r>
                <a:rPr lang="en-US" altLang="en-US" sz="1600">
                  <a:latin typeface="Berlin Sans FB" panose="020E0602020502020306" charset="0"/>
                  <a:cs typeface="Berlin Sans FB" panose="020E0602020502020306" charset="0"/>
                </a:rPr>
                <a:t>      Widely used for machine learning due to its rich ecosystem of libraries and ease of use.</a:t>
              </a:r>
              <a:endParaRPr lang="en-US" altLang="en-US" sz="1600">
                <a:latin typeface="Berlin Sans FB" panose="020E0602020502020306" charset="0"/>
                <a:cs typeface="Berlin Sans FB" panose="020E0602020502020306" charset="0"/>
              </a:endParaRPr>
            </a:p>
            <a:p>
              <a:pPr marL="0" indent="0" algn="just">
                <a:buFont typeface="Arial" panose="020B0604020202020204" pitchFamily="34" charset="0"/>
                <a:buNone/>
              </a:pPr>
              <a:endParaRPr lang="en-US" altLang="en-US" sz="1600">
                <a:latin typeface="Berlin Sans FB" panose="020E0602020502020306" charset="0"/>
                <a:cs typeface="Berlin Sans FB" panose="020E0602020502020306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en-US" sz="1600">
                  <a:highlight>
                    <a:srgbClr val="00FF00"/>
                  </a:highlight>
                  <a:latin typeface="Berlin Sans FB" panose="020E0602020502020306" charset="0"/>
                  <a:cs typeface="Berlin Sans FB" panose="020E0602020502020306" charset="0"/>
                </a:rPr>
                <a:t>Data Analysis &amp; Manipulation:</a:t>
              </a:r>
              <a:r>
                <a:rPr lang="en-US" altLang="en-US" sz="1600">
                  <a:latin typeface="Berlin Sans FB" panose="020E0602020502020306" charset="0"/>
                  <a:cs typeface="Berlin Sans FB" panose="020E0602020502020306" charset="0"/>
                </a:rPr>
                <a:t> Pandas, NumPy</a:t>
              </a:r>
              <a:endParaRPr lang="en-US" altLang="en-US" sz="1600">
                <a:latin typeface="Berlin Sans FB" panose="020E0602020502020306" charset="0"/>
                <a:cs typeface="Berlin Sans FB" panose="020E0602020502020306" charset="0"/>
              </a:endParaRPr>
            </a:p>
            <a:p>
              <a:pPr marL="0" indent="0" algn="just">
                <a:buFont typeface="Arial" panose="020B0604020202020204" pitchFamily="34" charset="0"/>
                <a:buNone/>
              </a:pPr>
              <a:r>
                <a:rPr lang="en-US" altLang="en-US" sz="1600">
                  <a:latin typeface="Berlin Sans FB" panose="020E0602020502020306" charset="0"/>
                  <a:cs typeface="Berlin Sans FB" panose="020E0602020502020306" charset="0"/>
                </a:rPr>
                <a:t>       Essential for cleaning, transforming, and handling dataset features efficiently.</a:t>
              </a:r>
              <a:endParaRPr lang="en-US" altLang="en-US" sz="1600">
                <a:latin typeface="Berlin Sans FB" panose="020E0602020502020306" charset="0"/>
                <a:cs typeface="Berlin Sans FB" panose="020E0602020502020306" charset="0"/>
              </a:endParaRPr>
            </a:p>
            <a:p>
              <a:pPr marL="0" indent="0" algn="just">
                <a:buFont typeface="Arial" panose="020B0604020202020204" pitchFamily="34" charset="0"/>
                <a:buNone/>
              </a:pPr>
              <a:endParaRPr lang="en-US" altLang="en-US" sz="1600">
                <a:latin typeface="Berlin Sans FB" panose="020E0602020502020306" charset="0"/>
                <a:cs typeface="Berlin Sans FB" panose="020E0602020502020306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en-US" sz="1600">
                  <a:highlight>
                    <a:srgbClr val="00FF00"/>
                  </a:highlight>
                  <a:latin typeface="Berlin Sans FB" panose="020E0602020502020306" charset="0"/>
                  <a:cs typeface="Berlin Sans FB" panose="020E0602020502020306" charset="0"/>
                </a:rPr>
                <a:t>Machine Learning Libraries:</a:t>
              </a:r>
              <a:endParaRPr lang="en-US" altLang="en-US" sz="1600">
                <a:latin typeface="Berlin Sans FB" panose="020E0602020502020306" charset="0"/>
                <a:cs typeface="Berlin Sans FB" panose="020E0602020502020306" charset="0"/>
              </a:endParaRPr>
            </a:p>
            <a:p>
              <a:pPr marL="342900" indent="-342900" algn="just">
                <a:buFont typeface="+mj-lt"/>
                <a:buAutoNum type="arabicPeriod"/>
              </a:pPr>
              <a:r>
                <a:rPr lang="en-US" altLang="en-US" sz="1600">
                  <a:latin typeface="Berlin Sans FB" panose="020E0602020502020306" charset="0"/>
                  <a:cs typeface="Berlin Sans FB" panose="020E0602020502020306" charset="0"/>
                </a:rPr>
                <a:t>XGBoost: Powerful gradient boosting algorithm used for model training.</a:t>
              </a:r>
              <a:endParaRPr lang="en-US" altLang="en-US" sz="1600">
                <a:latin typeface="Berlin Sans FB" panose="020E0602020502020306" charset="0"/>
                <a:cs typeface="Berlin Sans FB" panose="020E0602020502020306" charset="0"/>
              </a:endParaRPr>
            </a:p>
            <a:p>
              <a:pPr marL="342900" indent="-342900" algn="just">
                <a:buFont typeface="+mj-lt"/>
                <a:buAutoNum type="arabicPeriod"/>
              </a:pPr>
              <a:r>
                <a:rPr lang="en-US" altLang="en-US" sz="1600">
                  <a:latin typeface="Berlin Sans FB" panose="020E0602020502020306" charset="0"/>
                  <a:cs typeface="Berlin Sans FB" panose="020E0602020502020306" charset="0"/>
                </a:rPr>
                <a:t>Scikit-learn: For data preprocessing, model evaluation, and utility functions.</a:t>
              </a:r>
              <a:endParaRPr lang="en-US" altLang="en-US" sz="1600">
                <a:latin typeface="Berlin Sans FB" panose="020E0602020502020306" charset="0"/>
                <a:cs typeface="Berlin Sans FB" panose="020E0602020502020306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en-US" sz="1600">
                <a:latin typeface="Berlin Sans FB" panose="020E0602020502020306" charset="0"/>
                <a:cs typeface="Berlin Sans FB" panose="020E0602020502020306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en-US" sz="1600">
                  <a:highlight>
                    <a:srgbClr val="00FF00"/>
                  </a:highlight>
                  <a:latin typeface="Berlin Sans FB" panose="020E0602020502020306" charset="0"/>
                  <a:cs typeface="Berlin Sans FB" panose="020E0602020502020306" charset="0"/>
                </a:rPr>
                <a:t>Development Environment:</a:t>
              </a:r>
              <a:r>
                <a:rPr lang="en-US" altLang="en-US" sz="1600">
                  <a:latin typeface="Berlin Sans FB" panose="020E0602020502020306" charset="0"/>
                  <a:cs typeface="Berlin Sans FB" panose="020E0602020502020306" charset="0"/>
                </a:rPr>
                <a:t> Jupyter Notebook</a:t>
              </a:r>
              <a:endParaRPr lang="en-US" altLang="en-US" sz="1600">
                <a:latin typeface="Berlin Sans FB" panose="020E0602020502020306" charset="0"/>
                <a:cs typeface="Berlin Sans FB" panose="020E0602020502020306" charset="0"/>
              </a:endParaRPr>
            </a:p>
            <a:p>
              <a:pPr marL="0" indent="0" algn="just">
                <a:buFont typeface="Arial" panose="020B0604020202020204" pitchFamily="34" charset="0"/>
                <a:buNone/>
              </a:pPr>
              <a:r>
                <a:rPr lang="en-US" altLang="en-US" sz="1600">
                  <a:latin typeface="Berlin Sans FB" panose="020E0602020502020306" charset="0"/>
                  <a:cs typeface="Berlin Sans FB" panose="020E0602020502020306" charset="0"/>
                </a:rPr>
                <a:t>       Interactive platform for coding, visualization, and iterative experimentation.</a:t>
              </a:r>
              <a:endParaRPr lang="en-US" altLang="en-US" sz="1600">
                <a:latin typeface="Berlin Sans FB" panose="020E0602020502020306" charset="0"/>
                <a:cs typeface="Berlin Sans FB" panose="020E0602020502020306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en-US" sz="1600">
                <a:latin typeface="Berlin Sans FB" panose="020E0602020502020306" charset="0"/>
                <a:cs typeface="Berlin Sans FB" panose="020E0602020502020306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en-US" sz="1600">
                  <a:highlight>
                    <a:srgbClr val="00FF00"/>
                  </a:highlight>
                  <a:latin typeface="Berlin Sans FB" panose="020E0602020502020306" charset="0"/>
                  <a:cs typeface="Berlin Sans FB" panose="020E0602020502020306" charset="0"/>
                </a:rPr>
                <a:t>Visualization Tools:</a:t>
              </a:r>
              <a:r>
                <a:rPr lang="en-US" altLang="en-US" sz="1600">
                  <a:latin typeface="Berlin Sans FB" panose="020E0602020502020306" charset="0"/>
                  <a:cs typeface="Berlin Sans FB" panose="020E0602020502020306" charset="0"/>
                </a:rPr>
                <a:t> Matplotlib, Seaborn</a:t>
              </a:r>
              <a:endParaRPr lang="en-US" altLang="en-US" sz="1600">
                <a:latin typeface="Berlin Sans FB" panose="020E0602020502020306" charset="0"/>
                <a:cs typeface="Berlin Sans FB" panose="020E0602020502020306" charset="0"/>
              </a:endParaRPr>
            </a:p>
            <a:p>
              <a:pPr marL="0" indent="0" algn="just">
                <a:buFont typeface="Arial" panose="020B0604020202020204" pitchFamily="34" charset="0"/>
                <a:buNone/>
              </a:pPr>
              <a:r>
                <a:rPr lang="en-US" altLang="en-US" sz="1600">
                  <a:latin typeface="Berlin Sans FB" panose="020E0602020502020306" charset="0"/>
                  <a:cs typeface="Berlin Sans FB" panose="020E0602020502020306" charset="0"/>
                </a:rPr>
                <a:t>       For creating charts and graphs to analyze model behavior and results.</a:t>
              </a:r>
              <a:endParaRPr lang="en-US" altLang="en-US" sz="1600">
                <a:latin typeface="Berlin Sans FB" panose="020E0602020502020306" charset="0"/>
                <a:cs typeface="Berlin Sans FB" panose="020E0602020502020306" charset="0"/>
              </a:endParaRPr>
            </a:p>
            <a:p>
              <a:pPr marL="0" indent="0" algn="just">
                <a:buFont typeface="Arial" panose="020B0604020202020204" pitchFamily="34" charset="0"/>
                <a:buNone/>
              </a:pPr>
              <a:endParaRPr lang="en-US" altLang="en-US" sz="1600">
                <a:latin typeface="Berlin Sans FB" panose="020E0602020502020306" charset="0"/>
                <a:cs typeface="Berlin Sans FB" panose="020E0602020502020306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en-US" sz="1600">
                  <a:highlight>
                    <a:srgbClr val="00FF00"/>
                  </a:highlight>
                  <a:latin typeface="Berlin Sans FB" panose="020E0602020502020306" charset="0"/>
                  <a:cs typeface="Berlin Sans FB" panose="020E0602020502020306" charset="0"/>
                </a:rPr>
                <a:t>Version Control:</a:t>
              </a:r>
              <a:r>
                <a:rPr lang="en-US" altLang="en-US" sz="1600">
                  <a:latin typeface="Berlin Sans FB" panose="020E0602020502020306" charset="0"/>
                  <a:cs typeface="Berlin Sans FB" panose="020E0602020502020306" charset="0"/>
                </a:rPr>
                <a:t> Git and GitHub</a:t>
              </a:r>
              <a:endParaRPr lang="en-US" altLang="en-US" sz="1600">
                <a:latin typeface="Berlin Sans FB" panose="020E0602020502020306" charset="0"/>
                <a:cs typeface="Berlin Sans FB" panose="020E0602020502020306" charset="0"/>
              </a:endParaRPr>
            </a:p>
            <a:p>
              <a:pPr marL="0" indent="0" algn="just">
                <a:buFont typeface="Arial" panose="020B0604020202020204" pitchFamily="34" charset="0"/>
                <a:buNone/>
              </a:pPr>
              <a:r>
                <a:rPr lang="en-US" altLang="en-US" sz="1600">
                  <a:latin typeface="Berlin Sans FB" panose="020E0602020502020306" charset="0"/>
                  <a:cs typeface="Berlin Sans FB" panose="020E0602020502020306" charset="0"/>
                </a:rPr>
                <a:t>       For source code management, collaboration, and project repository.</a:t>
              </a:r>
              <a:endParaRPr lang="en-US" altLang="en-US" sz="1600">
                <a:latin typeface="Berlin Sans FB" panose="020E0602020502020306" charset="0"/>
                <a:cs typeface="Berlin Sans FB" panose="020E0602020502020306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en-US" sz="1600">
                <a:latin typeface="Berlin Sans FB" panose="020E0602020502020306" charset="0"/>
                <a:cs typeface="Berlin Sans FB" panose="020E0602020502020306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en-US" sz="1600">
                  <a:highlight>
                    <a:srgbClr val="00FF00"/>
                  </a:highlight>
                  <a:latin typeface="Berlin Sans FB" panose="020E0602020502020306" charset="0"/>
                  <a:cs typeface="Berlin Sans FB" panose="020E0602020502020306" charset="0"/>
                </a:rPr>
                <a:t>Dataset Source:</a:t>
              </a:r>
              <a:r>
                <a:rPr lang="en-US" altLang="en-US" sz="1600">
                  <a:latin typeface="Berlin Sans FB" panose="020E0602020502020306" charset="0"/>
                  <a:cs typeface="Berlin Sans FB" panose="020E0602020502020306" charset="0"/>
                </a:rPr>
                <a:t> Kaggle (PV_EV_charging dataset)</a:t>
              </a:r>
              <a:endParaRPr lang="en-US" altLang="en-US" sz="1600">
                <a:latin typeface="Berlin Sans FB" panose="020E0602020502020306" charset="0"/>
                <a:cs typeface="Berlin Sans FB" panose="020E0602020502020306" charset="0"/>
              </a:endParaRPr>
            </a:p>
            <a:p>
              <a:pPr marL="0" indent="0" algn="just">
                <a:buFont typeface="Arial" panose="020B0604020202020204" pitchFamily="34" charset="0"/>
                <a:buNone/>
              </a:pPr>
              <a:r>
                <a:rPr lang="en-US" altLang="en-US" sz="1600">
                  <a:latin typeface="Berlin Sans FB" panose="020E0602020502020306" charset="0"/>
                  <a:cs typeface="Berlin Sans FB" panose="020E0602020502020306" charset="0"/>
                </a:rPr>
                <a:t>       Publicly available dataset focused on photovoltaic and electric vehicle charging data.</a:t>
              </a:r>
              <a:endParaRPr lang="en-US" sz="1600">
                <a:latin typeface="Berlin Sans FB" panose="020E0602020502020306" charset="0"/>
                <a:cs typeface="Berlin Sans FB" panose="020E0602020502020306" charset="0"/>
              </a:endParaRPr>
            </a:p>
          </p:txBody>
        </p:sp>
        <p:pic>
          <p:nvPicPr>
            <p:cNvPr id="4" name="Picture 3" descr="Gemini_Generated_Image_in4zjbin4zjbin4z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305" y="1159"/>
              <a:ext cx="6584" cy="94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356" y="80828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9240" y="808355"/>
            <a:ext cx="11536680" cy="6538169"/>
            <a:chOff x="424" y="374"/>
            <a:chExt cx="18168" cy="11673"/>
          </a:xfrm>
        </p:grpSpPr>
        <p:sp>
          <p:nvSpPr>
            <p:cNvPr id="2" name="Text Box 1"/>
            <p:cNvSpPr txBox="1"/>
            <p:nvPr/>
          </p:nvSpPr>
          <p:spPr>
            <a:xfrm>
              <a:off x="424" y="1004"/>
              <a:ext cx="9440" cy="11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1800">
                  <a:solidFill>
                    <a:schemeClr val="tx1"/>
                  </a:solidFill>
                  <a:highlight>
                    <a:srgbClr val="FF00FF"/>
                  </a:highlight>
                  <a:latin typeface="Berlin Sans FB" panose="020E0602020502020306" charset="0"/>
                  <a:cs typeface="Berlin Sans FB" panose="020E0602020502020306" charset="0"/>
                </a:rPr>
                <a:t>Data Collection:</a:t>
              </a:r>
              <a:endParaRPr lang="en-US" altLang="en-US" sz="1800">
                <a:solidFill>
                  <a:schemeClr val="tx1"/>
                </a:solidFill>
                <a:highlight>
                  <a:srgbClr val="FF00FF"/>
                </a:highlight>
                <a:latin typeface="Berlin Sans FB" panose="020E0602020502020306" charset="0"/>
                <a:cs typeface="Berlin Sans FB" panose="020E0602020502020306" charset="0"/>
              </a:endParaRPr>
            </a:p>
            <a:p>
              <a:endParaRPr lang="en-US" altLang="en-US" sz="1800">
                <a:latin typeface="Berlin Sans FB" panose="020E0602020502020306" charset="0"/>
                <a:cs typeface="Berlin Sans FB" panose="020E0602020502020306" charset="0"/>
              </a:endParaRPr>
            </a:p>
            <a:p>
              <a:r>
                <a:rPr lang="en-US" altLang="en-US" sz="1800">
                  <a:latin typeface="Berlin Sans FB" panose="020E0602020502020306" charset="0"/>
                  <a:cs typeface="Berlin Sans FB" panose="020E0602020502020306" charset="0"/>
                </a:rPr>
                <a:t>Acquired the PV_EV_charging dataset from Kaggle, containing historical data on photovoltaic power generation and electric vehicle charging patterns.</a:t>
              </a:r>
              <a:endParaRPr lang="en-US" altLang="en-US" sz="1800">
                <a:latin typeface="Berlin Sans FB" panose="020E0602020502020306" charset="0"/>
                <a:cs typeface="Berlin Sans FB" panose="020E0602020502020306" charset="0"/>
              </a:endParaRPr>
            </a:p>
            <a:p>
              <a:endParaRPr lang="en-US" altLang="en-US" sz="1800">
                <a:latin typeface="Berlin Sans FB" panose="020E0602020502020306" charset="0"/>
                <a:cs typeface="Berlin Sans FB" panose="020E0602020502020306" charset="0"/>
              </a:endParaRPr>
            </a:p>
            <a:p>
              <a:r>
                <a:rPr lang="en-US" altLang="en-US" sz="1800">
                  <a:highlight>
                    <a:srgbClr val="FF00FF"/>
                  </a:highlight>
                  <a:latin typeface="Berlin Sans FB" panose="020E0602020502020306" charset="0"/>
                  <a:cs typeface="Berlin Sans FB" panose="020E0602020502020306" charset="0"/>
                </a:rPr>
                <a:t>Data Preprocessing:</a:t>
              </a:r>
              <a:endParaRPr lang="en-US" altLang="en-US" sz="1800">
                <a:highlight>
                  <a:srgbClr val="FF00FF"/>
                </a:highlight>
                <a:latin typeface="Berlin Sans FB" panose="020E0602020502020306" charset="0"/>
                <a:cs typeface="Berlin Sans FB" panose="020E0602020502020306" charset="0"/>
              </a:endParaRPr>
            </a:p>
            <a:p>
              <a:endParaRPr lang="en-US" altLang="en-US" sz="1800">
                <a:latin typeface="Berlin Sans FB" panose="020E0602020502020306" charset="0"/>
                <a:cs typeface="Berlin Sans FB" panose="020E0602020502020306" charset="0"/>
              </a:endParaRPr>
            </a:p>
            <a:p>
              <a:r>
                <a:rPr lang="en-US" altLang="en-US" sz="1800">
                  <a:latin typeface="Berlin Sans FB" panose="020E0602020502020306" charset="0"/>
                  <a:cs typeface="Berlin Sans FB" panose="020E0602020502020306" charset="0"/>
                </a:rPr>
                <a:t>Cleaned the dataset by handling missing values using imputation or removal.</a:t>
              </a:r>
              <a:endParaRPr lang="en-US" altLang="en-US" sz="1800">
                <a:latin typeface="Berlin Sans FB" panose="020E0602020502020306" charset="0"/>
                <a:cs typeface="Berlin Sans FB" panose="020E0602020502020306" charset="0"/>
              </a:endParaRPr>
            </a:p>
            <a:p>
              <a:r>
                <a:rPr lang="en-US" altLang="en-US" sz="1800">
                  <a:latin typeface="Berlin Sans FB" panose="020E0602020502020306" charset="0"/>
                  <a:cs typeface="Berlin Sans FB" panose="020E0602020502020306" charset="0"/>
                </a:rPr>
                <a:t>Removed outliers to improve model accuracy.</a:t>
              </a:r>
              <a:endParaRPr lang="en-US" altLang="en-US" sz="1800">
                <a:latin typeface="Berlin Sans FB" panose="020E0602020502020306" charset="0"/>
                <a:cs typeface="Berlin Sans FB" panose="020E0602020502020306" charset="0"/>
              </a:endParaRPr>
            </a:p>
            <a:p>
              <a:r>
                <a:rPr lang="en-US" altLang="en-US" sz="1800">
                  <a:latin typeface="Berlin Sans FB" panose="020E0602020502020306" charset="0"/>
                  <a:cs typeface="Berlin Sans FB" panose="020E0602020502020306" charset="0"/>
                </a:rPr>
                <a:t>Applied feature scaling and normalization to relevant features.</a:t>
              </a:r>
              <a:endParaRPr lang="en-US" altLang="en-US" sz="1800">
                <a:latin typeface="Berlin Sans FB" panose="020E0602020502020306" charset="0"/>
                <a:cs typeface="Berlin Sans FB" panose="020E0602020502020306" charset="0"/>
              </a:endParaRPr>
            </a:p>
            <a:p>
              <a:r>
                <a:rPr lang="en-US" altLang="en-US" sz="1800">
                  <a:latin typeface="Berlin Sans FB" panose="020E0602020502020306" charset="0"/>
                  <a:cs typeface="Berlin Sans FB" panose="020E0602020502020306" charset="0"/>
                </a:rPr>
                <a:t>Engineered new features to capture additional insights from existing data.</a:t>
              </a:r>
              <a:endParaRPr lang="en-US" altLang="en-US" sz="1800">
                <a:latin typeface="Berlin Sans FB" panose="020E0602020502020306" charset="0"/>
                <a:cs typeface="Berlin Sans FB" panose="020E0602020502020306" charset="0"/>
              </a:endParaRPr>
            </a:p>
            <a:p>
              <a:endParaRPr lang="en-US" altLang="en-US" sz="1800">
                <a:latin typeface="Berlin Sans FB" panose="020E0602020502020306" charset="0"/>
                <a:cs typeface="Berlin Sans FB" panose="020E0602020502020306" charset="0"/>
              </a:endParaRPr>
            </a:p>
            <a:p>
              <a:r>
                <a:rPr lang="en-US" altLang="en-US" sz="1800">
                  <a:highlight>
                    <a:srgbClr val="FF00FF"/>
                  </a:highlight>
                  <a:latin typeface="Berlin Sans FB" panose="020E0602020502020306" charset="0"/>
                  <a:cs typeface="Berlin Sans FB" panose="020E0602020502020306" charset="0"/>
                </a:rPr>
                <a:t>Data Splitting:</a:t>
              </a:r>
              <a:endParaRPr lang="en-US" altLang="en-US" sz="1800">
                <a:highlight>
                  <a:srgbClr val="FF00FF"/>
                </a:highlight>
                <a:latin typeface="Berlin Sans FB" panose="020E0602020502020306" charset="0"/>
                <a:cs typeface="Berlin Sans FB" panose="020E0602020502020306" charset="0"/>
              </a:endParaRPr>
            </a:p>
            <a:p>
              <a:endParaRPr lang="en-US" altLang="en-US" sz="1800">
                <a:latin typeface="Berlin Sans FB" panose="020E0602020502020306" charset="0"/>
                <a:cs typeface="Berlin Sans FB" panose="020E0602020502020306" charset="0"/>
              </a:endParaRPr>
            </a:p>
            <a:p>
              <a:r>
                <a:rPr lang="en-US" altLang="en-US" sz="1800">
                  <a:latin typeface="Berlin Sans FB" panose="020E0602020502020306" charset="0"/>
                  <a:cs typeface="Berlin Sans FB" panose="020E0602020502020306" charset="0"/>
                </a:rPr>
                <a:t>Divided the processed dataset into training and testing sets (e.g., 80% train, 20% test) to evaluate model generalization.</a:t>
              </a:r>
              <a:endParaRPr lang="en-US" altLang="en-US" sz="1800">
                <a:latin typeface="Berlin Sans FB" panose="020E0602020502020306" charset="0"/>
                <a:cs typeface="Berlin Sans FB" panose="020E0602020502020306" charset="0"/>
              </a:endParaRPr>
            </a:p>
            <a:p>
              <a:endParaRPr lang="en-US" altLang="en-US" sz="1800">
                <a:latin typeface="Berlin Sans FB" panose="020E0602020502020306" charset="0"/>
                <a:cs typeface="Berlin Sans FB" panose="020E0602020502020306" charset="0"/>
              </a:endParaRPr>
            </a:p>
            <a:p>
              <a:endParaRPr lang="en-US" sz="1800">
                <a:latin typeface="Berlin Sans FB" panose="020E0602020502020306" charset="0"/>
                <a:cs typeface="Berlin Sans FB" panose="020E0602020502020306" charset="0"/>
              </a:endParaRPr>
            </a:p>
          </p:txBody>
        </p:sp>
        <p:pic>
          <p:nvPicPr>
            <p:cNvPr id="4" name="Image 0" descr="preencoded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0127" y="374"/>
              <a:ext cx="8465" cy="4582"/>
            </a:xfrm>
            <a:prstGeom prst="rect">
              <a:avLst/>
            </a:prstGeom>
            <a:solidFill>
              <a:srgbClr val="FFFF00"/>
            </a:solidFill>
          </p:spPr>
        </p:pic>
        <p:pic>
          <p:nvPicPr>
            <p:cNvPr id="5" name="Image 1" descr="preencoded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0260" y="5064"/>
              <a:ext cx="8116" cy="5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111760" y="1016000"/>
            <a:ext cx="7527925" cy="5473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1800">
                <a:solidFill>
                  <a:schemeClr val="tx1"/>
                </a:solidFill>
                <a:highlight>
                  <a:srgbClr val="FF00FF"/>
                </a:highlight>
                <a:latin typeface="Berlin Sans FB" panose="020E0602020502020306" charset="0"/>
                <a:cs typeface="Berlin Sans FB" panose="020E0602020502020306" charset="0"/>
                <a:sym typeface="+mn-ea"/>
              </a:rPr>
              <a:t>Model Selection:</a:t>
            </a:r>
            <a:br>
              <a:rPr lang="en-US" altLang="en-US" sz="1800">
                <a:solidFill>
                  <a:schemeClr val="tx1"/>
                </a:solidFill>
                <a:latin typeface="Berlin Sans FB" panose="020E0602020502020306" charset="0"/>
                <a:cs typeface="Berlin Sans FB" panose="020E0602020502020306" charset="0"/>
                <a:sym typeface="+mn-ea"/>
              </a:rPr>
            </a:br>
            <a:br>
              <a:rPr lang="en-US" altLang="en-US" sz="1800">
                <a:solidFill>
                  <a:schemeClr val="tx1"/>
                </a:solidFill>
                <a:latin typeface="Berlin Sans FB" panose="020E0602020502020306" charset="0"/>
                <a:cs typeface="Berlin Sans FB" panose="020E0602020502020306" charset="0"/>
              </a:rPr>
            </a:br>
            <a:r>
              <a:rPr lang="en-US" altLang="en-US" sz="1800">
                <a:solidFill>
                  <a:schemeClr val="tx1"/>
                </a:solidFill>
                <a:latin typeface="Berlin Sans FB" panose="020E0602020502020306" charset="0"/>
                <a:cs typeface="Berlin Sans FB" panose="020E0602020502020306" charset="0"/>
                <a:sym typeface="+mn-ea"/>
              </a:rPr>
              <a:t>Chose the XGBoost algorithm due to its efficiency in handling structured data and superior performance on regression/classification tasks.</a:t>
            </a:r>
            <a:br>
              <a:rPr lang="en-US" altLang="en-US" sz="1800">
                <a:solidFill>
                  <a:schemeClr val="tx1"/>
                </a:solidFill>
                <a:latin typeface="Berlin Sans FB" panose="020E0602020502020306" charset="0"/>
                <a:cs typeface="Berlin Sans FB" panose="020E0602020502020306" charset="0"/>
              </a:rPr>
            </a:br>
            <a:br>
              <a:rPr lang="en-US" altLang="en-US" sz="1800">
                <a:solidFill>
                  <a:schemeClr val="tx1"/>
                </a:solidFill>
                <a:latin typeface="Berlin Sans FB" panose="020E0602020502020306" charset="0"/>
                <a:cs typeface="Berlin Sans FB" panose="020E0602020502020306" charset="0"/>
              </a:rPr>
            </a:br>
            <a:r>
              <a:rPr lang="en-US" altLang="en-US" sz="1800">
                <a:solidFill>
                  <a:schemeClr val="tx1"/>
                </a:solidFill>
                <a:highlight>
                  <a:srgbClr val="FF00FF"/>
                </a:highlight>
                <a:latin typeface="Berlin Sans FB" panose="020E0602020502020306" charset="0"/>
                <a:cs typeface="Berlin Sans FB" panose="020E0602020502020306" charset="0"/>
                <a:sym typeface="+mn-ea"/>
              </a:rPr>
              <a:t>Model Training and Tuning:</a:t>
            </a:r>
            <a:br>
              <a:rPr lang="en-US" altLang="en-US" sz="1800">
                <a:solidFill>
                  <a:schemeClr val="tx1"/>
                </a:solidFill>
                <a:latin typeface="Berlin Sans FB" panose="020E0602020502020306" charset="0"/>
                <a:cs typeface="Berlin Sans FB" panose="020E0602020502020306" charset="0"/>
                <a:sym typeface="+mn-ea"/>
              </a:rPr>
            </a:br>
            <a:br>
              <a:rPr lang="en-US" altLang="en-US" sz="1800">
                <a:solidFill>
                  <a:schemeClr val="tx1"/>
                </a:solidFill>
                <a:latin typeface="Berlin Sans FB" panose="020E0602020502020306" charset="0"/>
                <a:cs typeface="Berlin Sans FB" panose="020E0602020502020306" charset="0"/>
              </a:rPr>
            </a:br>
            <a:r>
              <a:rPr lang="en-US" altLang="en-US" sz="1800">
                <a:solidFill>
                  <a:schemeClr val="tx1"/>
                </a:solidFill>
                <a:latin typeface="Berlin Sans FB" panose="020E0602020502020306" charset="0"/>
                <a:cs typeface="Berlin Sans FB" panose="020E0602020502020306" charset="0"/>
                <a:sym typeface="+mn-ea"/>
              </a:rPr>
              <a:t>Trained the model on the training set using gradient boosting methods.</a:t>
            </a:r>
            <a:br>
              <a:rPr lang="en-US" altLang="en-US" sz="1800">
                <a:solidFill>
                  <a:schemeClr val="tx1"/>
                </a:solidFill>
                <a:latin typeface="Berlin Sans FB" panose="020E0602020502020306" charset="0"/>
                <a:cs typeface="Berlin Sans FB" panose="020E0602020502020306" charset="0"/>
              </a:rPr>
            </a:br>
            <a:r>
              <a:rPr lang="en-US" altLang="en-US" sz="1800">
                <a:solidFill>
                  <a:schemeClr val="tx1"/>
                </a:solidFill>
                <a:latin typeface="Berlin Sans FB" panose="020E0602020502020306" charset="0"/>
                <a:cs typeface="Berlin Sans FB" panose="020E0602020502020306" charset="0"/>
                <a:sym typeface="+mn-ea"/>
              </a:rPr>
              <a:t>Conducted hyperparameter tuning using grid search or random search to optimize model parameters for better accuracy.</a:t>
            </a:r>
            <a:br>
              <a:rPr lang="en-US" altLang="en-US" sz="1800">
                <a:solidFill>
                  <a:schemeClr val="tx1"/>
                </a:solidFill>
                <a:latin typeface="Berlin Sans FB" panose="020E0602020502020306" charset="0"/>
                <a:cs typeface="Berlin Sans FB" panose="020E0602020502020306" charset="0"/>
              </a:rPr>
            </a:br>
            <a:br>
              <a:rPr lang="en-US" altLang="en-US" sz="1800">
                <a:solidFill>
                  <a:schemeClr val="tx1"/>
                </a:solidFill>
                <a:latin typeface="Berlin Sans FB" panose="020E0602020502020306" charset="0"/>
                <a:cs typeface="Berlin Sans FB" panose="020E0602020502020306" charset="0"/>
              </a:rPr>
            </a:br>
            <a:r>
              <a:rPr lang="en-US" altLang="en-US" sz="1800">
                <a:solidFill>
                  <a:schemeClr val="tx1"/>
                </a:solidFill>
                <a:highlight>
                  <a:srgbClr val="FF00FF"/>
                </a:highlight>
                <a:latin typeface="Berlin Sans FB" panose="020E0602020502020306" charset="0"/>
                <a:cs typeface="Berlin Sans FB" panose="020E0602020502020306" charset="0"/>
                <a:sym typeface="+mn-ea"/>
              </a:rPr>
              <a:t>Model Evaluation:</a:t>
            </a:r>
            <a:br>
              <a:rPr lang="en-US" altLang="en-US" sz="1800">
                <a:solidFill>
                  <a:schemeClr val="tx1"/>
                </a:solidFill>
                <a:latin typeface="Berlin Sans FB" panose="020E0602020502020306" charset="0"/>
                <a:cs typeface="Berlin Sans FB" panose="020E0602020502020306" charset="0"/>
                <a:sym typeface="+mn-ea"/>
              </a:rPr>
            </a:br>
            <a:br>
              <a:rPr lang="en-US" altLang="en-US" sz="1800">
                <a:solidFill>
                  <a:schemeClr val="tx1"/>
                </a:solidFill>
                <a:latin typeface="Berlin Sans FB" panose="020E0602020502020306" charset="0"/>
                <a:cs typeface="Berlin Sans FB" panose="020E0602020502020306" charset="0"/>
              </a:rPr>
            </a:br>
            <a:r>
              <a:rPr lang="en-US" altLang="en-US" sz="1800">
                <a:solidFill>
                  <a:schemeClr val="tx1"/>
                </a:solidFill>
                <a:latin typeface="Berlin Sans FB" panose="020E0602020502020306" charset="0"/>
                <a:cs typeface="Berlin Sans FB" panose="020E0602020502020306" charset="0"/>
                <a:sym typeface="+mn-ea"/>
              </a:rPr>
              <a:t>Used metrics such as accuracy, RMSE, or F1-score (depending on the problem type) on the test set to measure model performance.</a:t>
            </a:r>
            <a:br>
              <a:rPr lang="en-US" altLang="en-US" sz="1800">
                <a:solidFill>
                  <a:schemeClr val="tx1"/>
                </a:solidFill>
                <a:latin typeface="Berlin Sans FB" panose="020E0602020502020306" charset="0"/>
                <a:cs typeface="Berlin Sans FB" panose="020E0602020502020306" charset="0"/>
              </a:rPr>
            </a:br>
            <a:r>
              <a:rPr lang="en-US" altLang="en-US" sz="1800">
                <a:solidFill>
                  <a:schemeClr val="tx1"/>
                </a:solidFill>
                <a:latin typeface="Berlin Sans FB" panose="020E0602020502020306" charset="0"/>
                <a:cs typeface="Berlin Sans FB" panose="020E0602020502020306" charset="0"/>
                <a:sym typeface="+mn-ea"/>
              </a:rPr>
              <a:t>Validated model consistency through cross-validation techniques.</a:t>
            </a:r>
            <a:br>
              <a:rPr lang="en-US" altLang="en-US" sz="1800">
                <a:solidFill>
                  <a:schemeClr val="tx1"/>
                </a:solidFill>
                <a:latin typeface="Berlin Sans FB" panose="020E0602020502020306" charset="0"/>
                <a:cs typeface="Berlin Sans FB" panose="020E0602020502020306" charset="0"/>
              </a:rPr>
            </a:br>
            <a:br>
              <a:rPr lang="en-US" altLang="en-US" sz="1800">
                <a:solidFill>
                  <a:schemeClr val="tx1"/>
                </a:solidFill>
                <a:latin typeface="Berlin Sans FB" panose="020E0602020502020306" charset="0"/>
                <a:cs typeface="Berlin Sans FB" panose="020E0602020502020306" charset="0"/>
              </a:rPr>
            </a:br>
            <a:r>
              <a:rPr lang="en-US" altLang="en-US" sz="1800">
                <a:solidFill>
                  <a:schemeClr val="tx1"/>
                </a:solidFill>
                <a:highlight>
                  <a:srgbClr val="FF00FF"/>
                </a:highlight>
                <a:latin typeface="Berlin Sans FB" panose="020E0602020502020306" charset="0"/>
                <a:cs typeface="Berlin Sans FB" panose="020E0602020502020306" charset="0"/>
                <a:sym typeface="+mn-ea"/>
              </a:rPr>
              <a:t>Visualization:</a:t>
            </a:r>
            <a:br>
              <a:rPr lang="en-US" altLang="en-US" sz="1800">
                <a:solidFill>
                  <a:schemeClr val="tx1"/>
                </a:solidFill>
                <a:latin typeface="Berlin Sans FB" panose="020E0602020502020306" charset="0"/>
                <a:cs typeface="Berlin Sans FB" panose="020E0602020502020306" charset="0"/>
                <a:sym typeface="+mn-ea"/>
              </a:rPr>
            </a:br>
            <a:br>
              <a:rPr lang="en-US" altLang="en-US" sz="1800">
                <a:solidFill>
                  <a:schemeClr val="tx1"/>
                </a:solidFill>
                <a:latin typeface="Berlin Sans FB" panose="020E0602020502020306" charset="0"/>
                <a:cs typeface="Berlin Sans FB" panose="020E0602020502020306" charset="0"/>
              </a:rPr>
            </a:br>
            <a:r>
              <a:rPr lang="en-US" altLang="en-US" sz="1800">
                <a:solidFill>
                  <a:schemeClr val="tx1"/>
                </a:solidFill>
                <a:latin typeface="Berlin Sans FB" panose="020E0602020502020306" charset="0"/>
                <a:cs typeface="Berlin Sans FB" panose="020E0602020502020306" charset="0"/>
                <a:sym typeface="+mn-ea"/>
              </a:rPr>
              <a:t>Analyzed model predictions and feature importance through plots and charts for interpretability.</a:t>
            </a:r>
            <a:endParaRPr lang="en-US" altLang="en-US" sz="1800">
              <a:solidFill>
                <a:schemeClr val="tx1"/>
              </a:solidFill>
              <a:latin typeface="Berlin Sans FB" panose="020E0602020502020306" charset="0"/>
              <a:cs typeface="Berlin Sans FB" panose="020E0602020502020306" charset="0"/>
              <a:sym typeface="+mn-ea"/>
            </a:endParaRPr>
          </a:p>
        </p:txBody>
      </p:sp>
      <p:pic>
        <p:nvPicPr>
          <p:cNvPr id="18" name="Image 2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39050" y="1015365"/>
            <a:ext cx="4294505" cy="2510155"/>
          </a:xfrm>
          <a:prstGeom prst="rect">
            <a:avLst/>
          </a:prstGeom>
        </p:spPr>
      </p:pic>
      <p:pic>
        <p:nvPicPr>
          <p:cNvPr id="23" name="Image 3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40320" y="3784600"/>
            <a:ext cx="4293235" cy="28397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5104" y="81057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2270" y="1054100"/>
            <a:ext cx="11423015" cy="5511058"/>
            <a:chOff x="602" y="552"/>
            <a:chExt cx="17989" cy="10567"/>
          </a:xfrm>
        </p:grpSpPr>
        <p:pic>
          <p:nvPicPr>
            <p:cNvPr id="4" name="Picture 3" descr="Gemini_Generated_Image_figc5pfigc5pfigc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066" y="552"/>
              <a:ext cx="9525" cy="9923"/>
            </a:xfrm>
            <a:prstGeom prst="rect">
              <a:avLst/>
            </a:prstGeom>
          </p:spPr>
        </p:pic>
        <p:sp>
          <p:nvSpPr>
            <p:cNvPr id="2" name="Text Box 1"/>
            <p:cNvSpPr txBox="1"/>
            <p:nvPr/>
          </p:nvSpPr>
          <p:spPr>
            <a:xfrm>
              <a:off x="602" y="853"/>
              <a:ext cx="8372" cy="10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buFont typeface="Wingdings" panose="05000000000000000000" charset="0"/>
                <a:buChar char="Ø"/>
              </a:pPr>
              <a:r>
                <a:rPr lang="en-US" altLang="en-US" sz="1800">
                  <a:latin typeface="Berlin Sans FB" panose="020E0602020502020306" charset="0"/>
                  <a:cs typeface="Berlin Sans FB" panose="020E0602020502020306" charset="0"/>
                </a:rPr>
                <a:t>The increasing integration of photovoltaic (PV) systems and electric vehicles (EV) into power grids presents challenges in efficiently managing energy generation and consumption.</a:t>
              </a:r>
              <a:endParaRPr lang="en-US" altLang="en-US" sz="1800">
                <a:latin typeface="Berlin Sans FB" panose="020E0602020502020306" charset="0"/>
                <a:cs typeface="Berlin Sans FB" panose="020E0602020502020306" charset="0"/>
              </a:endParaRPr>
            </a:p>
            <a:p>
              <a:pPr marL="285750" indent="-285750">
                <a:buFont typeface="Wingdings" panose="05000000000000000000" charset="0"/>
                <a:buChar char="Ø"/>
              </a:pPr>
              <a:endParaRPr lang="en-US" altLang="en-US" sz="1800">
                <a:latin typeface="Berlin Sans FB" panose="020E0602020502020306" charset="0"/>
                <a:cs typeface="Berlin Sans FB" panose="020E0602020502020306" charset="0"/>
              </a:endParaRPr>
            </a:p>
            <a:p>
              <a:pPr marL="285750" indent="-285750">
                <a:buFont typeface="Wingdings" panose="05000000000000000000" charset="0"/>
                <a:buChar char="Ø"/>
              </a:pPr>
              <a:r>
                <a:rPr lang="en-US" altLang="en-US" sz="1800">
                  <a:latin typeface="Berlin Sans FB" panose="020E0602020502020306" charset="0"/>
                  <a:cs typeface="Berlin Sans FB" panose="020E0602020502020306" charset="0"/>
                </a:rPr>
                <a:t>Accurate prediction and analysis of PV power output and EV charging demand are essential for optimizing energy distribution, reducing costs, and enhancing grid stability.</a:t>
              </a:r>
              <a:endParaRPr lang="en-US" altLang="en-US" sz="1800">
                <a:latin typeface="Berlin Sans FB" panose="020E0602020502020306" charset="0"/>
                <a:cs typeface="Berlin Sans FB" panose="020E0602020502020306" charset="0"/>
              </a:endParaRPr>
            </a:p>
            <a:p>
              <a:pPr marL="285750" indent="-285750">
                <a:buFont typeface="Wingdings" panose="05000000000000000000" charset="0"/>
                <a:buChar char="Ø"/>
              </a:pPr>
              <a:endParaRPr lang="en-US" altLang="en-US" sz="1800">
                <a:latin typeface="Berlin Sans FB" panose="020E0602020502020306" charset="0"/>
                <a:cs typeface="Berlin Sans FB" panose="020E0602020502020306" charset="0"/>
              </a:endParaRPr>
            </a:p>
            <a:p>
              <a:pPr marL="285750" indent="-285750">
                <a:buFont typeface="Wingdings" panose="05000000000000000000" charset="0"/>
                <a:buChar char="Ø"/>
              </a:pPr>
              <a:r>
                <a:rPr lang="en-US" altLang="en-US" sz="1800">
                  <a:latin typeface="Berlin Sans FB" panose="020E0602020502020306" charset="0"/>
                  <a:cs typeface="Berlin Sans FB" panose="020E0602020502020306" charset="0"/>
                </a:rPr>
                <a:t>This project aims to develop a machine learning model that predicts key parameters related to PV power generation and EV charging behavior using the PV_EV_charging dataset.</a:t>
              </a:r>
              <a:endParaRPr lang="en-US" altLang="en-US" sz="1800">
                <a:latin typeface="Berlin Sans FB" panose="020E0602020502020306" charset="0"/>
                <a:cs typeface="Berlin Sans FB" panose="020E0602020502020306" charset="0"/>
              </a:endParaRPr>
            </a:p>
            <a:p>
              <a:pPr marL="285750" indent="-285750">
                <a:buFont typeface="Wingdings" panose="05000000000000000000" charset="0"/>
                <a:buChar char="Ø"/>
              </a:pPr>
              <a:endParaRPr lang="en-US" altLang="en-US" sz="1800">
                <a:latin typeface="Berlin Sans FB" panose="020E0602020502020306" charset="0"/>
                <a:cs typeface="Berlin Sans FB" panose="020E0602020502020306" charset="0"/>
              </a:endParaRPr>
            </a:p>
            <a:p>
              <a:pPr marL="285750" indent="-285750">
                <a:buFont typeface="Wingdings" panose="05000000000000000000" charset="0"/>
                <a:buChar char="Ø"/>
              </a:pPr>
              <a:r>
                <a:rPr lang="en-US" altLang="en-US" sz="1800">
                  <a:latin typeface="Berlin Sans FB" panose="020E0602020502020306" charset="0"/>
                  <a:cs typeface="Berlin Sans FB" panose="020E0602020502020306" charset="0"/>
                </a:rPr>
                <a:t>The goal is to provide reliable forecasts that can aid in decision-making for sustainable energy management in smart grids and support the growing adoption of clean energy technologies.</a:t>
              </a:r>
              <a:endParaRPr lang="en-US" sz="1800">
                <a:latin typeface="Berlin Sans FB" panose="020E0602020502020306" charset="0"/>
                <a:cs typeface="Berlin Sans FB" panose="020E0602020502020306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5104" y="81057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0" y="1210945"/>
            <a:ext cx="12001500" cy="4879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>
                <a:latin typeface="Berlin Sans FB" panose="020E0602020502020306" charset="0"/>
                <a:cs typeface="Berlin Sans FB" panose="020E0602020502020306" charset="0"/>
                <a:sym typeface="+mn-ea"/>
              </a:rPr>
              <a:t>Developed a machine learning model using XGBoost to accurately predict EV charging power demand based on solar power, battery state-of-charge, arrival/departure times, and other relevant features.</a:t>
            </a:r>
            <a:endParaRPr lang="en-US" altLang="en-US">
              <a:latin typeface="Berlin Sans FB" panose="020E0602020502020306" charset="0"/>
              <a:cs typeface="Berlin Sans FB" panose="020E0602020502020306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>
                <a:latin typeface="Berlin Sans FB" panose="020E0602020502020306" charset="0"/>
                <a:cs typeface="Berlin Sans FB" panose="020E0602020502020306" charset="0"/>
                <a:sym typeface="+mn-ea"/>
              </a:rPr>
              <a:t>Implemented a Flask API service to serve predictions in real-time, enabling integration with front-end applications or grid management systems.</a:t>
            </a:r>
            <a:endParaRPr lang="en-US" altLang="en-US">
              <a:latin typeface="Berlin Sans FB" panose="020E0602020502020306" charset="0"/>
              <a:cs typeface="Berlin Sans FB" panose="020E0602020502020306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>
                <a:latin typeface="Berlin Sans FB" panose="020E0602020502020306" charset="0"/>
                <a:cs typeface="Berlin Sans FB" panose="020E0602020502020306" charset="0"/>
                <a:sym typeface="+mn-ea"/>
              </a:rPr>
              <a:t>Performed extensive data cleaning and preprocessing to handle missing values, duplicates, and feature transformations including one-hot encoding for charging modes.</a:t>
            </a:r>
            <a:endParaRPr lang="en-US" altLang="en-US">
              <a:latin typeface="Berlin Sans FB" panose="020E0602020502020306" charset="0"/>
              <a:cs typeface="Berlin Sans FB" panose="020E0602020502020306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>
                <a:latin typeface="Berlin Sans FB" panose="020E0602020502020306" charset="0"/>
                <a:cs typeface="Berlin Sans FB" panose="020E0602020502020306" charset="0"/>
                <a:sym typeface="+mn-ea"/>
              </a:rPr>
              <a:t>Utilized hyperparameter tuning with cross-validation to optimize model parameters, achieving strong prediction accuracy with a low mean squared error and high R² score.</a:t>
            </a:r>
            <a:endParaRPr lang="en-US" altLang="en-US">
              <a:latin typeface="Berlin Sans FB" panose="020E0602020502020306" charset="0"/>
              <a:cs typeface="Berlin Sans FB" panose="020E0602020502020306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>
                <a:latin typeface="Berlin Sans FB" panose="020E0602020502020306" charset="0"/>
                <a:cs typeface="Berlin Sans FB" panose="020E0602020502020306" charset="0"/>
                <a:sym typeface="+mn-ea"/>
              </a:rPr>
              <a:t>Created a comprehensive forecasting pipeline allowing scalable EV charging load forecasting to maximize solar renewable energy usage and reduce grid dependency.</a:t>
            </a:r>
            <a:endParaRPr lang="en-US" altLang="en-US">
              <a:latin typeface="Berlin Sans FB" panose="020E0602020502020306" charset="0"/>
              <a:cs typeface="Berlin Sans FB" panose="020E0602020502020306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>
                <a:latin typeface="Berlin Sans FB" panose="020E0602020502020306" charset="0"/>
                <a:cs typeface="Berlin Sans FB" panose="020E0602020502020306" charset="0"/>
                <a:sym typeface="+mn-ea"/>
              </a:rPr>
              <a:t>Enabled decision support for grid operators by incorporating demand response and energy cost features into the model inputs.</a:t>
            </a:r>
            <a:endParaRPr lang="en-US" altLang="en-US">
              <a:latin typeface="Berlin Sans FB" panose="020E0602020502020306" charset="0"/>
              <a:cs typeface="Berlin Sans FB" panose="020E0602020502020306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>
                <a:latin typeface="Berlin Sans FB" panose="020E0602020502020306" charset="0"/>
                <a:cs typeface="Berlin Sans FB" panose="020E0602020502020306" charset="0"/>
                <a:sym typeface="+mn-ea"/>
              </a:rPr>
              <a:t>Provided a clean, well-documented codebase and notebooks for reproducibility, allowing easy adaptation and further improvements.</a:t>
            </a:r>
            <a:endParaRPr lang="en-US" altLang="en-US">
              <a:latin typeface="Berlin Sans FB" panose="020E0602020502020306" charset="0"/>
              <a:cs typeface="Berlin Sans FB" panose="020E0602020502020306" charset="0"/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en-US" altLang="en-US">
              <a:latin typeface="Berlin Sans FB" panose="020E0602020502020306" charset="0"/>
              <a:cs typeface="Berlin Sans FB" panose="020E0602020502020306" charset="0"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en-US">
                <a:highlight>
                  <a:srgbClr val="FF0000"/>
                </a:highlight>
                <a:latin typeface="Berlin Sans FB" panose="020E0602020502020306" charset="0"/>
                <a:cs typeface="Berlin Sans FB" panose="020E0602020502020306" charset="0"/>
                <a:sym typeface="+mn-ea"/>
              </a:rPr>
              <a:t>GitHub Link:</a:t>
            </a:r>
            <a:r>
              <a:rPr lang="en-US" altLang="en-US">
                <a:latin typeface="Berlin Sans FB" panose="020E0602020502020306" charset="0"/>
                <a:cs typeface="Berlin Sans FB" panose="020E0602020502020306" charset="0"/>
                <a:sym typeface="+mn-ea"/>
              </a:rPr>
              <a:t> </a:t>
            </a:r>
            <a:r>
              <a:rPr lang="en-US" altLang="en-US" dirty="0">
                <a:solidFill>
                  <a:srgbClr val="0000FF"/>
                </a:solidFill>
                <a:latin typeface="+mn-lt"/>
                <a:sym typeface="+mn-ea"/>
              </a:rPr>
              <a:t>https://github.com/kaviyavarshini08/AI-and-ML</a:t>
            </a:r>
            <a:endParaRPr lang="en-US" altLang="en-US" dirty="0">
              <a:solidFill>
                <a:srgbClr val="0000FF"/>
              </a:solidFill>
              <a:latin typeface="+mn-lt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US">
              <a:latin typeface="Berlin Sans FB" panose="020E0602020502020306" charset="0"/>
              <a:cs typeface="Berlin Sans FB" panose="020E0602020502020306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>
            <p:custDataLst>
              <p:tags r:id="rId1"/>
            </p:custDataLst>
          </p:nvPr>
        </p:nvGrpSpPr>
        <p:grpSpPr>
          <a:xfrm>
            <a:off x="0" y="719455"/>
            <a:ext cx="11924665" cy="6138545"/>
            <a:chOff x="1" y="1"/>
            <a:chExt cx="18779" cy="10800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"/>
              <a:ext cx="6721" cy="10800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>
              <p:custDataLst>
                <p:tags r:id="rId3"/>
              </p:custDataLst>
            </p:nvPr>
          </p:nvGrpSpPr>
          <p:grpSpPr>
            <a:xfrm>
              <a:off x="6846" y="251"/>
              <a:ext cx="11934" cy="9827"/>
              <a:chOff x="9707" y="875"/>
              <a:chExt cx="17456" cy="11226"/>
            </a:xfrm>
          </p:grpSpPr>
          <p:sp>
            <p:nvSpPr>
              <p:cNvPr id="4" name="Text 0"/>
              <p:cNvSpPr/>
              <p:nvPr/>
            </p:nvSpPr>
            <p:spPr>
              <a:xfrm>
                <a:off x="9707" y="875"/>
                <a:ext cx="14987" cy="8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p>
                <a:pPr marL="0" indent="0" algn="l">
                  <a:lnSpc>
                    <a:spcPts val="3350"/>
                  </a:lnSpc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Berlin Sans FB" panose="020E0602020502020306" charset="0"/>
                    <a:ea typeface="Barlow Medium" panose="00000800000000000000" pitchFamily="34" charset="-122"/>
                    <a:cs typeface="Berlin Sans FB" panose="020E0602020502020306" charset="0"/>
                  </a:rPr>
                  <a:t>Core Features: Accuracy, Interactivity, Scalability</a:t>
                </a:r>
                <a:endParaRPr lang="en-US" sz="2000" dirty="0">
                  <a:solidFill>
                    <a:schemeClr val="tx1"/>
                  </a:solidFill>
                  <a:latin typeface="Berlin Sans FB" panose="020E0602020502020306" charset="0"/>
                  <a:ea typeface="Barlow Medium" panose="00000800000000000000" pitchFamily="34" charset="-122"/>
                  <a:cs typeface="Berlin Sans FB" panose="020E0602020502020306" charset="0"/>
                </a:endParaRPr>
              </a:p>
            </p:txBody>
          </p:sp>
          <p:sp>
            <p:nvSpPr>
              <p:cNvPr id="5" name="Text 1"/>
              <p:cNvSpPr/>
              <p:nvPr/>
            </p:nvSpPr>
            <p:spPr>
              <a:xfrm>
                <a:off x="9707" y="1709"/>
                <a:ext cx="17456" cy="14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p>
                <a:pPr marL="0" indent="0" algn="l">
                  <a:lnSpc>
                    <a:spcPts val="2400"/>
                  </a:lnSpc>
                  <a:buNone/>
                </a:pPr>
                <a:r>
                  <a:rPr lang="en-US" sz="1500" dirty="0">
                    <a:solidFill>
                      <a:schemeClr val="tx1"/>
                    </a:solidFill>
                    <a:latin typeface="Berlin Sans FB" panose="020E0602020502020306" charset="0"/>
                    <a:ea typeface="Barlow" panose="00000800000000000000" pitchFamily="34" charset="-122"/>
                    <a:cs typeface="Berlin Sans FB" panose="020E0602020502020306" charset="0"/>
                  </a:rPr>
                  <a:t>Our solution delivers a trifecta of benefits: precise predictions, an intuitive user experience, and a flexible architecture designed for future growth.</a:t>
                </a:r>
                <a:endParaRPr lang="en-US" sz="1500" dirty="0">
                  <a:solidFill>
                    <a:schemeClr val="tx1"/>
                  </a:solidFill>
                  <a:latin typeface="Berlin Sans FB" panose="020E0602020502020306" charset="0"/>
                  <a:ea typeface="Barlow" panose="00000800000000000000" pitchFamily="34" charset="-122"/>
                  <a:cs typeface="Berlin Sans FB" panose="020E0602020502020306" charset="0"/>
                </a:endParaRPr>
              </a:p>
            </p:txBody>
          </p:sp>
          <p:pic>
            <p:nvPicPr>
              <p:cNvPr id="6" name="Image 1" descr="preencoded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07" y="2958"/>
                <a:ext cx="914" cy="914"/>
              </a:xfrm>
              <a:prstGeom prst="rect">
                <a:avLst/>
              </a:prstGeom>
            </p:spPr>
          </p:pic>
          <p:sp>
            <p:nvSpPr>
              <p:cNvPr id="7" name="Text 2"/>
              <p:cNvSpPr/>
              <p:nvPr>
                <p:custDataLst>
                  <p:tags r:id="rId5"/>
                </p:custDataLst>
              </p:nvPr>
            </p:nvSpPr>
            <p:spPr>
              <a:xfrm>
                <a:off x="9707" y="4083"/>
                <a:ext cx="4019" cy="42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p>
                <a:pPr marL="0" indent="0" algn="l">
                  <a:lnSpc>
                    <a:spcPts val="2100"/>
                  </a:lnSpc>
                  <a:buNone/>
                </a:pPr>
                <a:r>
                  <a:rPr lang="en-US" sz="1650" dirty="0">
                    <a:solidFill>
                      <a:schemeClr val="tx1"/>
                    </a:solidFill>
                    <a:highlight>
                      <a:srgbClr val="008080"/>
                    </a:highlight>
                    <a:latin typeface="Berlin Sans FB" panose="020E0602020502020306" charset="0"/>
                    <a:ea typeface="Barlow Medium" panose="00000800000000000000" pitchFamily="34" charset="-122"/>
                    <a:cs typeface="Berlin Sans FB" panose="020E0602020502020306" charset="0"/>
                  </a:rPr>
                  <a:t>High-Accuracy Forecasting</a:t>
                </a:r>
                <a:endParaRPr lang="en-US" sz="1650" dirty="0">
                  <a:solidFill>
                    <a:schemeClr val="tx1"/>
                  </a:solidFill>
                  <a:highlight>
                    <a:srgbClr val="008080"/>
                  </a:highlight>
                  <a:latin typeface="Berlin Sans FB" panose="020E0602020502020306" charset="0"/>
                  <a:ea typeface="Barlow Medium" panose="00000800000000000000" pitchFamily="34" charset="-122"/>
                  <a:cs typeface="Berlin Sans FB" panose="020E0602020502020306" charset="0"/>
                </a:endParaRPr>
              </a:p>
            </p:txBody>
          </p:sp>
          <p:sp>
            <p:nvSpPr>
              <p:cNvPr id="8" name="Text 3"/>
              <p:cNvSpPr/>
              <p:nvPr>
                <p:custDataLst>
                  <p:tags r:id="rId6"/>
                </p:custDataLst>
              </p:nvPr>
            </p:nvSpPr>
            <p:spPr>
              <a:xfrm>
                <a:off x="9707" y="4671"/>
                <a:ext cx="12267" cy="97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p>
                <a:pPr marL="0" indent="0" algn="l">
                  <a:lnSpc>
                    <a:spcPts val="2400"/>
                  </a:lnSpc>
                  <a:buNone/>
                </a:pPr>
                <a:r>
                  <a:rPr lang="en-US" sz="1500" dirty="0">
                    <a:solidFill>
                      <a:schemeClr val="tx1"/>
                    </a:solidFill>
                    <a:latin typeface="Berlin Sans FB" panose="020E0602020502020306" charset="0"/>
                    <a:ea typeface="Barlow" panose="00000800000000000000" pitchFamily="34" charset="-122"/>
                    <a:cs typeface="Berlin Sans FB" panose="020E0602020502020306" charset="0"/>
                  </a:rPr>
                  <a:t>The model consistently delivers reliable predictions, crucial for effective energy management.</a:t>
                </a:r>
                <a:endParaRPr lang="en-US" sz="1500" dirty="0">
                  <a:solidFill>
                    <a:schemeClr val="tx1"/>
                  </a:solidFill>
                  <a:latin typeface="Berlin Sans FB" panose="020E0602020502020306" charset="0"/>
                  <a:ea typeface="Barlow" panose="00000800000000000000" pitchFamily="34" charset="-122"/>
                  <a:cs typeface="Berlin Sans FB" panose="020E0602020502020306" charset="0"/>
                </a:endParaRPr>
              </a:p>
            </p:txBody>
          </p:sp>
          <p:pic>
            <p:nvPicPr>
              <p:cNvPr id="9" name="Image 2" descr="preencoded.png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9707" y="5898"/>
                <a:ext cx="914" cy="914"/>
              </a:xfrm>
              <a:prstGeom prst="rect">
                <a:avLst/>
              </a:prstGeom>
            </p:spPr>
          </p:pic>
          <p:sp>
            <p:nvSpPr>
              <p:cNvPr id="10" name="Text 4"/>
              <p:cNvSpPr/>
              <p:nvPr>
                <p:custDataLst>
                  <p:tags r:id="rId9"/>
                </p:custDataLst>
              </p:nvPr>
            </p:nvSpPr>
            <p:spPr>
              <a:xfrm>
                <a:off x="9707" y="6988"/>
                <a:ext cx="3386" cy="42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p>
                <a:pPr marL="0" indent="0" algn="l">
                  <a:lnSpc>
                    <a:spcPts val="2100"/>
                  </a:lnSpc>
                  <a:buNone/>
                </a:pPr>
                <a:r>
                  <a:rPr lang="en-US" sz="1650" dirty="0">
                    <a:solidFill>
                      <a:schemeClr val="tx1"/>
                    </a:solidFill>
                    <a:highlight>
                      <a:srgbClr val="008080"/>
                    </a:highlight>
                    <a:latin typeface="Berlin Sans FB" panose="020E0602020502020306" charset="0"/>
                    <a:ea typeface="Barlow Medium" panose="00000800000000000000" pitchFamily="34" charset="-122"/>
                    <a:cs typeface="Berlin Sans FB" panose="020E0602020502020306" charset="0"/>
                  </a:rPr>
                  <a:t>Interactive Web App</a:t>
                </a:r>
                <a:endParaRPr lang="en-US" sz="1650" dirty="0">
                  <a:solidFill>
                    <a:schemeClr val="tx1"/>
                  </a:solidFill>
                  <a:highlight>
                    <a:srgbClr val="008080"/>
                  </a:highlight>
                  <a:latin typeface="Berlin Sans FB" panose="020E0602020502020306" charset="0"/>
                  <a:ea typeface="Barlow Medium" panose="00000800000000000000" pitchFamily="34" charset="-122"/>
                  <a:cs typeface="Berlin Sans FB" panose="020E0602020502020306" charset="0"/>
                </a:endParaRPr>
              </a:p>
            </p:txBody>
          </p:sp>
          <p:sp>
            <p:nvSpPr>
              <p:cNvPr id="11" name="Text 5"/>
              <p:cNvSpPr/>
              <p:nvPr>
                <p:custDataLst>
                  <p:tags r:id="rId10"/>
                </p:custDataLst>
              </p:nvPr>
            </p:nvSpPr>
            <p:spPr>
              <a:xfrm>
                <a:off x="9707" y="7587"/>
                <a:ext cx="17456" cy="141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p>
                <a:pPr marL="0" indent="0" algn="l">
                  <a:lnSpc>
                    <a:spcPts val="2400"/>
                  </a:lnSpc>
                  <a:buNone/>
                </a:pPr>
                <a:r>
                  <a:rPr lang="en-US" sz="1500" dirty="0">
                    <a:solidFill>
                      <a:schemeClr val="tx1"/>
                    </a:solidFill>
                    <a:latin typeface="Berlin Sans FB" panose="020E0602020502020306" charset="0"/>
                    <a:ea typeface="Barlow" panose="00000800000000000000" pitchFamily="34" charset="-122"/>
                    <a:cs typeface="Berlin Sans FB" panose="020E0602020502020306" charset="0"/>
                  </a:rPr>
                  <a:t>A user-friendly interface allows for real-time predictions visualized on </a:t>
                </a:r>
                <a:endParaRPr lang="en-US" sz="1500" dirty="0">
                  <a:solidFill>
                    <a:schemeClr val="tx1"/>
                  </a:solidFill>
                  <a:latin typeface="Berlin Sans FB" panose="020E0602020502020306" charset="0"/>
                  <a:ea typeface="Barlow" panose="00000800000000000000" pitchFamily="34" charset="-122"/>
                  <a:cs typeface="Berlin Sans FB" panose="020E0602020502020306" charset="0"/>
                </a:endParaRPr>
              </a:p>
              <a:p>
                <a:pPr marL="0" indent="0" algn="l">
                  <a:lnSpc>
                    <a:spcPts val="2400"/>
                  </a:lnSpc>
                  <a:buNone/>
                </a:pPr>
                <a:r>
                  <a:rPr lang="en-US" sz="1500" dirty="0">
                    <a:solidFill>
                      <a:schemeClr val="tx1"/>
                    </a:solidFill>
                    <a:latin typeface="Berlin Sans FB" panose="020E0602020502020306" charset="0"/>
                    <a:ea typeface="Barlow" panose="00000800000000000000" pitchFamily="34" charset="-122"/>
                    <a:cs typeface="Berlin Sans FB" panose="020E0602020502020306" charset="0"/>
                  </a:rPr>
                  <a:t>dynamic charts.</a:t>
                </a:r>
                <a:endParaRPr lang="en-US" sz="1500" dirty="0">
                  <a:solidFill>
                    <a:schemeClr val="tx1"/>
                  </a:solidFill>
                  <a:latin typeface="Berlin Sans FB" panose="020E0602020502020306" charset="0"/>
                  <a:ea typeface="Barlow" panose="00000800000000000000" pitchFamily="34" charset="-122"/>
                  <a:cs typeface="Berlin Sans FB" panose="020E0602020502020306" charset="0"/>
                </a:endParaRPr>
              </a:p>
            </p:txBody>
          </p:sp>
          <p:pic>
            <p:nvPicPr>
              <p:cNvPr id="12" name="Image 3" descr="preencoded.png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>
                <a:off x="9707" y="8979"/>
                <a:ext cx="914" cy="914"/>
              </a:xfrm>
              <a:prstGeom prst="rect">
                <a:avLst/>
              </a:prstGeom>
            </p:spPr>
          </p:pic>
          <p:sp>
            <p:nvSpPr>
              <p:cNvPr id="13" name="Text 6"/>
              <p:cNvSpPr/>
              <p:nvPr>
                <p:custDataLst>
                  <p:tags r:id="rId13"/>
                </p:custDataLst>
              </p:nvPr>
            </p:nvSpPr>
            <p:spPr>
              <a:xfrm>
                <a:off x="9707" y="10089"/>
                <a:ext cx="5352" cy="42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p>
                <a:pPr marL="0" indent="0" algn="l">
                  <a:lnSpc>
                    <a:spcPts val="2100"/>
                  </a:lnSpc>
                  <a:buNone/>
                </a:pPr>
                <a:r>
                  <a:rPr lang="en-US" sz="1650" dirty="0">
                    <a:solidFill>
                      <a:schemeClr val="tx1"/>
                    </a:solidFill>
                    <a:highlight>
                      <a:srgbClr val="008080"/>
                    </a:highlight>
                    <a:latin typeface="Berlin Sans FB" panose="020E0602020502020306" charset="0"/>
                    <a:ea typeface="Barlow Medium" panose="00000800000000000000" pitchFamily="34" charset="-122"/>
                    <a:cs typeface="Berlin Sans FB" panose="020E0602020502020306" charset="0"/>
                  </a:rPr>
                  <a:t>Scalable Architecture</a:t>
                </a:r>
                <a:endParaRPr lang="en-US" sz="1650" dirty="0">
                  <a:solidFill>
                    <a:schemeClr val="tx1"/>
                  </a:solidFill>
                  <a:highlight>
                    <a:srgbClr val="008080"/>
                  </a:highlight>
                  <a:latin typeface="Berlin Sans FB" panose="020E0602020502020306" charset="0"/>
                  <a:ea typeface="Barlow Medium" panose="00000800000000000000" pitchFamily="34" charset="-122"/>
                  <a:cs typeface="Berlin Sans FB" panose="020E0602020502020306" charset="0"/>
                </a:endParaRPr>
              </a:p>
            </p:txBody>
          </p:sp>
          <p:sp>
            <p:nvSpPr>
              <p:cNvPr id="15" name="Text 7"/>
              <p:cNvSpPr/>
              <p:nvPr>
                <p:custDataLst>
                  <p:tags r:id="rId14"/>
                </p:custDataLst>
              </p:nvPr>
            </p:nvSpPr>
            <p:spPr>
              <a:xfrm>
                <a:off x="9707" y="10708"/>
                <a:ext cx="16903" cy="13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p>
                <a:pPr marL="0" indent="0" algn="l">
                  <a:lnSpc>
                    <a:spcPts val="2400"/>
                  </a:lnSpc>
                  <a:buNone/>
                </a:pPr>
                <a:r>
                  <a:rPr lang="en-US" sz="1500" dirty="0">
                    <a:solidFill>
                      <a:schemeClr val="tx1"/>
                    </a:solidFill>
                    <a:latin typeface="Berlin Sans FB" panose="020E0602020502020306" charset="0"/>
                    <a:ea typeface="Barlow" panose="00000800000000000000" pitchFamily="34" charset="-122"/>
                    <a:cs typeface="Berlin Sans FB" panose="020E0602020502020306" charset="0"/>
                  </a:rPr>
                  <a:t>Built on a Flask API, the system is ready for integration into larger energy</a:t>
                </a:r>
                <a:endParaRPr lang="en-US" sz="1500" dirty="0">
                  <a:solidFill>
                    <a:schemeClr val="tx1"/>
                  </a:solidFill>
                  <a:latin typeface="Berlin Sans FB" panose="020E0602020502020306" charset="0"/>
                  <a:ea typeface="Barlow" panose="00000800000000000000" pitchFamily="34" charset="-122"/>
                  <a:cs typeface="Berlin Sans FB" panose="020E0602020502020306" charset="0"/>
                </a:endParaRPr>
              </a:p>
              <a:p>
                <a:pPr marL="0" indent="0" algn="l">
                  <a:lnSpc>
                    <a:spcPts val="2400"/>
                  </a:lnSpc>
                  <a:buNone/>
                </a:pPr>
                <a:r>
                  <a:rPr lang="en-US" sz="1500" dirty="0">
                    <a:solidFill>
                      <a:schemeClr val="tx1"/>
                    </a:solidFill>
                    <a:latin typeface="Berlin Sans FB" panose="020E0602020502020306" charset="0"/>
                    <a:ea typeface="Barlow" panose="00000800000000000000" pitchFamily="34" charset="-122"/>
                    <a:cs typeface="Berlin Sans FB" panose="020E0602020502020306" charset="0"/>
                  </a:rPr>
                  <a:t> systems.</a:t>
                </a:r>
                <a:endParaRPr lang="en-US" sz="1500" dirty="0">
                  <a:solidFill>
                    <a:schemeClr val="tx1"/>
                  </a:solidFill>
                  <a:latin typeface="Berlin Sans FB" panose="020E0602020502020306" charset="0"/>
                  <a:ea typeface="Barlow" panose="00000800000000000000" pitchFamily="34" charset="-122"/>
                  <a:cs typeface="Berlin Sans FB" panose="020E0602020502020306" charset="0"/>
                </a:endParaRPr>
              </a:p>
            </p:txBody>
          </p:sp>
        </p:grp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513.3,&quot;left&quot;:31.2,&quot;top&quot;:19.1,&quot;width&quot;:1052.765590551181}"/>
</p:tagLst>
</file>

<file path=ppt/tags/tag10.xml><?xml version="1.0" encoding="utf-8"?>
<p:tagLst xmlns:p="http://schemas.openxmlformats.org/presentationml/2006/main">
  <p:tag name="KSO_WM_DIAGRAM_VIRTUALLY_FRAME" val="{&quot;height&quot;:513.3,&quot;left&quot;:31.2,&quot;top&quot;:19.1,&quot;width&quot;:1052.765590551181}"/>
</p:tagLst>
</file>

<file path=ppt/tags/tag11.xml><?xml version="1.0" encoding="utf-8"?>
<p:tagLst xmlns:p="http://schemas.openxmlformats.org/presentationml/2006/main">
  <p:tag name="KSO_WM_DIAGRAM_VIRTUALLY_FRAME" val="{&quot;height&quot;:888.7969291338583,&quot;left&quot;:34.01251968503937,&quot;top&quot;:94.23748031496062,&quot;width&quot;:1083.9749606299215}"/>
</p:tagLst>
</file>

<file path=ppt/tags/tag12.xml><?xml version="1.0" encoding="utf-8"?>
<p:tagLst xmlns:p="http://schemas.openxmlformats.org/presentationml/2006/main">
  <p:tag name="KSO_WM_DIAGRAM_VIRTUALLY_FRAME" val="{&quot;height&quot;:888.7969291338583,&quot;left&quot;:34.01251968503937,&quot;top&quot;:94.23748031496062,&quot;width&quot;:1083.9749606299215}"/>
</p:tagLst>
</file>

<file path=ppt/tags/tag13.xml><?xml version="1.0" encoding="utf-8"?>
<p:tagLst xmlns:p="http://schemas.openxmlformats.org/presentationml/2006/main">
  <p:tag name="KSO_WM_DIAGRAM_VIRTUALLY_FRAME" val="{&quot;height&quot;:888.7969291338583,&quot;left&quot;:34.01251968503937,&quot;top&quot;:94.23748031496062,&quot;width&quot;:1083.9749606299215}"/>
</p:tagLst>
</file>

<file path=ppt/tags/tag14.xml><?xml version="1.0" encoding="utf-8"?>
<p:tagLst xmlns:p="http://schemas.openxmlformats.org/presentationml/2006/main">
  <p:tag name="KSO_WM_DIAGRAM_VIRTUALLY_FRAME" val="{&quot;height&quot;:888.7969291338583,&quot;left&quot;:34.01251968503937,&quot;top&quot;:94.23748031496062,&quot;width&quot;:1083.9749606299215}"/>
</p:tagLst>
</file>

<file path=ppt/tags/tag15.xml><?xml version="1.0" encoding="utf-8"?>
<p:tagLst xmlns:p="http://schemas.openxmlformats.org/presentationml/2006/main">
  <p:tag name="KSO_WM_DIAGRAM_VIRTUALLY_FRAME" val="{&quot;height&quot;:483.35,&quot;left&quot;:0,&quot;top&quot;:56.65,&quot;width&quot;:938.95}"/>
</p:tagLst>
</file>

<file path=ppt/tags/tag16.xml><?xml version="1.0" encoding="utf-8"?>
<p:tagLst xmlns:p="http://schemas.openxmlformats.org/presentationml/2006/main">
  <p:tag name="KSO_WM_DIAGRAM_VIRTUALLY_FRAME" val="{&quot;height&quot;:553.4,&quot;left&quot;:342.29999999999984,&quot;top&quot;:12.55,&quot;width&quot;:596.6884251968506}"/>
</p:tagLst>
</file>

<file path=ppt/tags/tag17.xml><?xml version="1.0" encoding="utf-8"?>
<p:tagLst xmlns:p="http://schemas.openxmlformats.org/presentationml/2006/main">
  <p:tag name="KSO_WM_DIAGRAM_VIRTUALLY_FRAME" val="{&quot;height&quot;:553.4,&quot;left&quot;:342.29999999999984,&quot;top&quot;:12.55,&quot;width&quot;:596.6884251968506}"/>
</p:tagLst>
</file>

<file path=ppt/tags/tag18.xml><?xml version="1.0" encoding="utf-8"?>
<p:tagLst xmlns:p="http://schemas.openxmlformats.org/presentationml/2006/main">
  <p:tag name="KSO_WM_DIAGRAM_VIRTUALLY_FRAME" val="{&quot;height&quot;:553.4,&quot;left&quot;:342.29999999999984,&quot;top&quot;:12.55,&quot;width&quot;:596.6884251968506}"/>
</p:tagLst>
</file>

<file path=ppt/tags/tag19.xml><?xml version="1.0" encoding="utf-8"?>
<p:tagLst xmlns:p="http://schemas.openxmlformats.org/presentationml/2006/main">
  <p:tag name="KSO_WM_DIAGRAM_VIRTUALLY_FRAME" val="{&quot;height&quot;:553.4,&quot;left&quot;:342.29999999999984,&quot;top&quot;:12.55,&quot;width&quot;:596.6884251968506}"/>
</p:tagLst>
</file>

<file path=ppt/tags/tag2.xml><?xml version="1.0" encoding="utf-8"?>
<p:tagLst xmlns:p="http://schemas.openxmlformats.org/presentationml/2006/main">
  <p:tag name="KSO_WM_DIAGRAM_VIRTUALLY_FRAME" val="{&quot;height&quot;:513.3,&quot;left&quot;:31.2,&quot;top&quot;:19.1,&quot;width&quot;:1052.765590551181}"/>
</p:tagLst>
</file>

<file path=ppt/tags/tag20.xml><?xml version="1.0" encoding="utf-8"?>
<p:tagLst xmlns:p="http://schemas.openxmlformats.org/presentationml/2006/main">
  <p:tag name="KSO_WM_DIAGRAM_VIRTUALLY_FRAME" val="{&quot;height&quot;:553.4,&quot;left&quot;:342.29999999999984,&quot;top&quot;:12.55,&quot;width&quot;:596.6884251968506}"/>
</p:tagLst>
</file>

<file path=ppt/tags/tag21.xml><?xml version="1.0" encoding="utf-8"?>
<p:tagLst xmlns:p="http://schemas.openxmlformats.org/presentationml/2006/main">
  <p:tag name="KSO_WM_DIAGRAM_VIRTUALLY_FRAME" val="{&quot;height&quot;:553.4,&quot;left&quot;:342.29999999999984,&quot;top&quot;:12.55,&quot;width&quot;:596.6884251968506}"/>
</p:tagLst>
</file>

<file path=ppt/tags/tag22.xml><?xml version="1.0" encoding="utf-8"?>
<p:tagLst xmlns:p="http://schemas.openxmlformats.org/presentationml/2006/main">
  <p:tag name="KSO_WM_DIAGRAM_VIRTUALLY_FRAME" val="{&quot;height&quot;:553.4,&quot;left&quot;:342.29999999999984,&quot;top&quot;:12.55,&quot;width&quot;:596.6884251968506}"/>
</p:tagLst>
</file>

<file path=ppt/tags/tag23.xml><?xml version="1.0" encoding="utf-8"?>
<p:tagLst xmlns:p="http://schemas.openxmlformats.org/presentationml/2006/main">
  <p:tag name="KSO_WM_DIAGRAM_VIRTUALLY_FRAME" val="{&quot;height&quot;:553.4,&quot;left&quot;:342.29999999999984,&quot;top&quot;:12.55,&quot;width&quot;:596.6884251968506}"/>
</p:tagLst>
</file>

<file path=ppt/tags/tag24.xml><?xml version="1.0" encoding="utf-8"?>
<p:tagLst xmlns:p="http://schemas.openxmlformats.org/presentationml/2006/main">
  <p:tag name="KSO_WM_DIAGRAM_VIRTUALLY_FRAME" val="{&quot;height&quot;:553.4,&quot;left&quot;:342.29999999999984,&quot;top&quot;:12.55,&quot;width&quot;:596.6884251968506}"/>
</p:tagLst>
</file>

<file path=ppt/tags/tag25.xml><?xml version="1.0" encoding="utf-8"?>
<p:tagLst xmlns:p="http://schemas.openxmlformats.org/presentationml/2006/main">
  <p:tag name="KSO_WM_DIAGRAM_VIRTUALLY_FRAME" val="{&quot;height&quot;:352.2187401574803,&quot;left&quot;:57.67503937007874,&quot;top&quot;:246.5155905511811,&quot;width&quot;:293.7468503937008}"/>
</p:tagLst>
</file>

<file path=ppt/tags/tag26.xml><?xml version="1.0" encoding="utf-8"?>
<p:tagLst xmlns:p="http://schemas.openxmlformats.org/presentationml/2006/main">
  <p:tag name="KSO_WM_DIAGRAM_VIRTUALLY_FRAME" val="{&quot;height&quot;:352.2187401574803,&quot;left&quot;:57.67503937007874,&quot;top&quot;:246.5155905511811,&quot;width&quot;:293.7468503937008}"/>
</p:tagLst>
</file>

<file path=ppt/tags/tag27.xml><?xml version="1.0" encoding="utf-8"?>
<p:tagLst xmlns:p="http://schemas.openxmlformats.org/presentationml/2006/main">
  <p:tag name="KSO_WM_DIAGRAM_VIRTUALLY_FRAME" val="{&quot;height&quot;:352.2187401574803,&quot;left&quot;:57.67503937007874,&quot;top&quot;:246.5155905511811,&quot;width&quot;:293.7468503937008}"/>
</p:tagLst>
</file>

<file path=ppt/tags/tag28.xml><?xml version="1.0" encoding="utf-8"?>
<p:tagLst xmlns:p="http://schemas.openxmlformats.org/presentationml/2006/main">
  <p:tag name="KSO_WM_DIAGRAM_VIRTUALLY_FRAME" val="{&quot;height&quot;:352.2187401574803,&quot;left&quot;:57.67503937007874,&quot;top&quot;:246.5155905511811,&quot;width&quot;:293.7468503937008}"/>
</p:tagLst>
</file>

<file path=ppt/tags/tag3.xml><?xml version="1.0" encoding="utf-8"?>
<p:tagLst xmlns:p="http://schemas.openxmlformats.org/presentationml/2006/main">
  <p:tag name="KSO_WM_DIAGRAM_VIRTUALLY_FRAME" val="{&quot;height&quot;:513.3,&quot;left&quot;:31.2,&quot;top&quot;:19.1,&quot;width&quot;:1052.765590551181}"/>
</p:tagLst>
</file>

<file path=ppt/tags/tag4.xml><?xml version="1.0" encoding="utf-8"?>
<p:tagLst xmlns:p="http://schemas.openxmlformats.org/presentationml/2006/main">
  <p:tag name="KSO_WM_DIAGRAM_VIRTUALLY_FRAME" val="{&quot;height&quot;:513.3,&quot;left&quot;:31.2,&quot;top&quot;:19.1,&quot;width&quot;:1052.765590551181}"/>
</p:tagLst>
</file>

<file path=ppt/tags/tag5.xml><?xml version="1.0" encoding="utf-8"?>
<p:tagLst xmlns:p="http://schemas.openxmlformats.org/presentationml/2006/main">
  <p:tag name="KSO_WM_DIAGRAM_VIRTUALLY_FRAME" val="{&quot;height&quot;:513.3,&quot;left&quot;:31.2,&quot;top&quot;:19.1,&quot;width&quot;:1052.765590551181}"/>
</p:tagLst>
</file>

<file path=ppt/tags/tag6.xml><?xml version="1.0" encoding="utf-8"?>
<p:tagLst xmlns:p="http://schemas.openxmlformats.org/presentationml/2006/main">
  <p:tag name="KSO_WM_DIAGRAM_VIRTUALLY_FRAME" val="{&quot;height&quot;:513.3,&quot;left&quot;:31.2,&quot;top&quot;:19.1,&quot;width&quot;:1052.765590551181}"/>
</p:tagLst>
</file>

<file path=ppt/tags/tag7.xml><?xml version="1.0" encoding="utf-8"?>
<p:tagLst xmlns:p="http://schemas.openxmlformats.org/presentationml/2006/main">
  <p:tag name="KSO_WM_DIAGRAM_VIRTUALLY_FRAME" val="{&quot;height&quot;:513.3,&quot;left&quot;:31.2,&quot;top&quot;:19.1,&quot;width&quot;:1052.765590551181}"/>
</p:tagLst>
</file>

<file path=ppt/tags/tag8.xml><?xml version="1.0" encoding="utf-8"?>
<p:tagLst xmlns:p="http://schemas.openxmlformats.org/presentationml/2006/main">
  <p:tag name="KSO_WM_DIAGRAM_VIRTUALLY_FRAME" val="{&quot;height&quot;:513.3,&quot;left&quot;:31.2,&quot;top&quot;:19.1,&quot;width&quot;:1052.765590551181}"/>
</p:tagLst>
</file>

<file path=ppt/tags/tag9.xml><?xml version="1.0" encoding="utf-8"?>
<p:tagLst xmlns:p="http://schemas.openxmlformats.org/presentationml/2006/main">
  <p:tag name="KSO_WM_DIAGRAM_VIRTUALLY_FRAME" val="{&quot;height&quot;:513.3,&quot;left&quot;:31.2,&quot;top&quot;:19.1,&quot;width&quot;:1052.765590551181}"/>
</p:tagLst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0</TotalTime>
  <Words>7265</Words>
  <Application>WPS Presentation</Application>
  <PresentationFormat>Widescreen</PresentationFormat>
  <Paragraphs>158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1" baseType="lpstr">
      <vt:lpstr>Arial</vt:lpstr>
      <vt:lpstr>SimSun</vt:lpstr>
      <vt:lpstr>Wingdings</vt:lpstr>
      <vt:lpstr>Arial</vt:lpstr>
      <vt:lpstr>Barlow Medium</vt:lpstr>
      <vt:lpstr>Segoe Print</vt:lpstr>
      <vt:lpstr>Barlow Medium</vt:lpstr>
      <vt:lpstr>Barlow Medium</vt:lpstr>
      <vt:lpstr>Calibri</vt:lpstr>
      <vt:lpstr>Times New Roman</vt:lpstr>
      <vt:lpstr>Berlin Sans FB</vt:lpstr>
      <vt:lpstr>Barlow</vt:lpstr>
      <vt:lpstr>Barlow</vt:lpstr>
      <vt:lpstr>Barlow</vt:lpstr>
      <vt:lpstr>Wingdings</vt:lpstr>
      <vt:lpstr>Microsoft YaHei</vt:lpstr>
      <vt:lpstr>Arial Unicode MS</vt:lpstr>
      <vt:lpstr>MingLiU-ExtB</vt:lpstr>
      <vt:lpstr>Session 01 Design Thinking &amp; Critical Thinking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kaviyavarshini s</cp:lastModifiedBy>
  <cp:revision>8</cp:revision>
  <dcterms:created xsi:type="dcterms:W3CDTF">2024-12-31T09:40:00Z</dcterms:created>
  <dcterms:modified xsi:type="dcterms:W3CDTF">2025-09-18T12:57:36Z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19FD8A187B1A4490BE849D554F4DCD25_13</vt:lpwstr>
  </property>
  <property fmtid="{D5CDD505-2E9C-101B-9397-08002B2CF9AE}" pid="3" name="KSOProductBuildVer">
    <vt:lpwstr>1033-12.2.0.22549</vt:lpwstr>
  </property>
</Properties>
</file>